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73" r:id="rId4"/>
    <p:sldId id="274" r:id="rId5"/>
    <p:sldId id="276" r:id="rId6"/>
    <p:sldId id="278" r:id="rId7"/>
    <p:sldId id="279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991D-C215-4A30-A5E0-17B673E55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4276" y="2850668"/>
            <a:ext cx="8940753" cy="1503289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</a:pPr>
            <a:r>
              <a:rPr lang="en-GB" sz="3100" b="1" cap="none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Intra School Competition Programme</a:t>
            </a:r>
            <a:br>
              <a:rPr lang="en-GB" sz="31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endParaRPr lang="en-GB" sz="31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91288-DB96-4175-AD1B-9C5797423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5766" y="3924218"/>
            <a:ext cx="8083398" cy="1655762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Tennis</a:t>
            </a:r>
          </a:p>
          <a:p>
            <a:pPr algn="ctr"/>
            <a:r>
              <a:rPr lang="en-GB" sz="1800" b="1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@</a:t>
            </a:r>
            <a:r>
              <a:rPr lang="en-GB" sz="1800" b="1" dirty="0" err="1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McrschoolsPE</a:t>
            </a:r>
            <a:r>
              <a:rPr lang="en-GB" sz="1800" b="1" cap="none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</a:t>
            </a:r>
            <a:r>
              <a:rPr lang="en-GB" sz="1800" b="1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#</a:t>
            </a:r>
            <a:r>
              <a:rPr lang="en-GB" sz="1800" b="1" dirty="0" err="1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Manchestervirtualschoolgames</a:t>
            </a:r>
            <a:endParaRPr lang="en-GB" sz="1800" b="1" dirty="0">
              <a:solidFill>
                <a:schemeClr val="tx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grpSp>
        <p:nvGrpSpPr>
          <p:cNvPr id="28" name="Group 16">
            <a:extLst>
              <a:ext uri="{FF2B5EF4-FFF2-40B4-BE49-F238E27FC236}">
                <a16:creationId xmlns:a16="http://schemas.microsoft.com/office/drawing/2014/main" id="{C1555A86-D9B2-4AE6-8A40-7564A83FE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tx2">
                  <a:alpha val="80000"/>
                </a:schemeClr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C4F06E30-4475-46EC-867D-762AB4B24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33">
              <a:extLst>
                <a:ext uri="{FF2B5EF4-FFF2-40B4-BE49-F238E27FC236}">
                  <a16:creationId xmlns:a16="http://schemas.microsoft.com/office/drawing/2014/main" id="{5F3E5806-5183-4783-9AF4-EBF1A5183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34">
              <a:extLst>
                <a:ext uri="{FF2B5EF4-FFF2-40B4-BE49-F238E27FC236}">
                  <a16:creationId xmlns:a16="http://schemas.microsoft.com/office/drawing/2014/main" id="{1C588DF1-CE53-411B-85E4-8E2285EAD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35">
              <a:extLst>
                <a:ext uri="{FF2B5EF4-FFF2-40B4-BE49-F238E27FC236}">
                  <a16:creationId xmlns:a16="http://schemas.microsoft.com/office/drawing/2014/main" id="{B73F41E5-CC02-4AD0-AEE1-F6E25A5709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36">
              <a:extLst>
                <a:ext uri="{FF2B5EF4-FFF2-40B4-BE49-F238E27FC236}">
                  <a16:creationId xmlns:a16="http://schemas.microsoft.com/office/drawing/2014/main" id="{488E7EE1-918E-4392-B9FA-6FCF8CB5ED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37">
              <a:extLst>
                <a:ext uri="{FF2B5EF4-FFF2-40B4-BE49-F238E27FC236}">
                  <a16:creationId xmlns:a16="http://schemas.microsoft.com/office/drawing/2014/main" id="{1B245CD3-C9B9-47E6-A22C-31CBC570A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38">
              <a:extLst>
                <a:ext uri="{FF2B5EF4-FFF2-40B4-BE49-F238E27FC236}">
                  <a16:creationId xmlns:a16="http://schemas.microsoft.com/office/drawing/2014/main" id="{F9C94164-92DD-4711-B298-031E6A671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39">
              <a:extLst>
                <a:ext uri="{FF2B5EF4-FFF2-40B4-BE49-F238E27FC236}">
                  <a16:creationId xmlns:a16="http://schemas.microsoft.com/office/drawing/2014/main" id="{81AF97A0-B266-4294-A238-5587238C3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40">
              <a:extLst>
                <a:ext uri="{FF2B5EF4-FFF2-40B4-BE49-F238E27FC236}">
                  <a16:creationId xmlns:a16="http://schemas.microsoft.com/office/drawing/2014/main" id="{19F42048-E412-4AB5-A972-B14FB9A67A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41">
              <a:extLst>
                <a:ext uri="{FF2B5EF4-FFF2-40B4-BE49-F238E27FC236}">
                  <a16:creationId xmlns:a16="http://schemas.microsoft.com/office/drawing/2014/main" id="{0CDCC848-E5AA-4CCC-A5FF-2884E7EAA7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97BF7E2A-169B-4BA3-80BA-B5D34DF4CDA2}"/>
              </a:ext>
            </a:extLst>
          </p:cNvPr>
          <p:cNvSpPr/>
          <p:nvPr/>
        </p:nvSpPr>
        <p:spPr>
          <a:xfrm>
            <a:off x="3123226" y="2610616"/>
            <a:ext cx="62055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VIRTUAL SCHOOL GAMES</a:t>
            </a:r>
            <a:endParaRPr lang="en-GB" sz="3600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C96EB49-472C-4F97-BED6-D92C99B5E3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00" y="4912871"/>
            <a:ext cx="1550577" cy="156298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0052CB3-6BEC-4B4A-A9EF-3CAC6B244C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0852" y="5494439"/>
            <a:ext cx="2008354" cy="888898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7DDD20F-7345-4EA6-BFA8-08F7000E09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4910" y="635617"/>
            <a:ext cx="2166812" cy="16486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94F4CC9-746F-40E3-A9BB-C463ED14DF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14825" y="627063"/>
            <a:ext cx="2100085" cy="16572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4078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453" y="96975"/>
            <a:ext cx="9905998" cy="941227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1: Tennis racket relay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44485" y="2025501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48111" y="1638198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43466" y="2447185"/>
            <a:ext cx="4916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4 marker cones, 3 tennis rackets, stopwatch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41506" y="3474127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55159" y="3893676"/>
            <a:ext cx="4814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rgbClr val="FF0000"/>
                </a:solidFill>
              </a:rPr>
              <a:t>Scoring</a:t>
            </a:r>
            <a:r>
              <a:rPr lang="en-GB" sz="1900" dirty="0">
                <a:solidFill>
                  <a:srgbClr val="FF0000"/>
                </a:solidFill>
              </a:rPr>
              <a:t>:</a:t>
            </a:r>
            <a:r>
              <a:rPr lang="en-GB" sz="19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the total number of completed relays achieved by the team  in 5 minutes 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85" y="143852"/>
            <a:ext cx="1679917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347809" y="1594587"/>
            <a:ext cx="515991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All players line up in a straight line behind line 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342071" y="2005732"/>
            <a:ext cx="499076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The first 3 players in line have a Tennis racket each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347492" y="2389149"/>
            <a:ext cx="51937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 1 runs to line B with their racket and places it flat on the ground with the base of the handle touching line B. They then run back and high 5 player 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457" y="4060889"/>
            <a:ext cx="402242" cy="55721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B9C395C-A0D1-4942-86EE-C12A8B7AE5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3007928"/>
            <a:ext cx="307975" cy="31043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F74D98E-ACDC-41AF-B521-CD2E82DDB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3499587"/>
            <a:ext cx="307975" cy="31043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A1DB262-38AC-4B34-9418-8471A7F6D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153" y="2100536"/>
            <a:ext cx="307975" cy="3104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0DB588E-9B9C-4C11-A692-792E9285B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1691427"/>
            <a:ext cx="307975" cy="3104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1E67991-5CA3-40D3-B135-091F67B8B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5381" y="1602649"/>
            <a:ext cx="307975" cy="31043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A218FC60-E63A-4AFE-810D-E6D0B88C3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4674" y="2046553"/>
            <a:ext cx="307975" cy="31043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3442CA0-12F4-4EE5-BCDD-E7A056926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4675" y="2480392"/>
            <a:ext cx="307975" cy="31043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D24A364-BC7D-4A68-8C98-898DA3D6C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6261" y="3348070"/>
            <a:ext cx="307975" cy="31043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3EBD9174-33ED-4AC5-8F20-8F2CA3436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6173" y="5055718"/>
            <a:ext cx="307975" cy="310439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88FB944-2D58-4252-9265-D78382A50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6340" y="4197193"/>
            <a:ext cx="307975" cy="3104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F0D260-B135-404F-BD93-67F0C74935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1012" y="5719499"/>
            <a:ext cx="181000" cy="238158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8BFD350A-6906-4AA6-BF8D-20C037A0F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7118" y="5006967"/>
            <a:ext cx="181000" cy="238158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099E1100-E077-4634-8F64-3E6180DB35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173" y="2554232"/>
            <a:ext cx="307975" cy="310439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41506" y="3019543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Place the cones in a straight line 10m apart 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347492" y="3259722"/>
            <a:ext cx="516023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 2 runs and places their racket so ½ of the handle lies on top of player 1’s racket before running back to high 5 the next player.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DEE1FF7-6F5F-4CB8-9ADB-4111BBDA24EC}"/>
              </a:ext>
            </a:extLst>
          </p:cNvPr>
          <p:cNvSpPr txBox="1"/>
          <p:nvPr/>
        </p:nvSpPr>
        <p:spPr>
          <a:xfrm>
            <a:off x="6346158" y="5423114"/>
            <a:ext cx="49825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then collect all tennis rackets and return to line A to repeat as many times as possible in 5 minutes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13C16D15-2153-4C0B-99AB-836F2029F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5381" y="5517000"/>
            <a:ext cx="307975" cy="310439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D2374EDC-B851-41A2-A39E-564C7F9B03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686158">
            <a:off x="1086859" y="5364016"/>
            <a:ext cx="458596" cy="278215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FB54B2A1-9FF8-4609-8471-1BE913018542}"/>
              </a:ext>
            </a:extLst>
          </p:cNvPr>
          <p:cNvSpPr txBox="1"/>
          <p:nvPr/>
        </p:nvSpPr>
        <p:spPr>
          <a:xfrm>
            <a:off x="3711148" y="6146390"/>
            <a:ext cx="538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10m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BE1472F-1233-4C8D-8141-DA26698A8145}"/>
              </a:ext>
            </a:extLst>
          </p:cNvPr>
          <p:cNvCxnSpPr>
            <a:cxnSpLocks/>
            <a:stCxn id="62" idx="3"/>
          </p:cNvCxnSpPr>
          <p:nvPr/>
        </p:nvCxnSpPr>
        <p:spPr>
          <a:xfrm>
            <a:off x="4249238" y="6300279"/>
            <a:ext cx="905199" cy="1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AEAE236-EFBA-44C9-BD01-7759A63DB4BB}"/>
              </a:ext>
            </a:extLst>
          </p:cNvPr>
          <p:cNvCxnSpPr>
            <a:cxnSpLocks/>
          </p:cNvCxnSpPr>
          <p:nvPr/>
        </p:nvCxnSpPr>
        <p:spPr>
          <a:xfrm flipH="1" flipV="1">
            <a:off x="2874118" y="6300279"/>
            <a:ext cx="783482" cy="1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F9F96360-6C36-4D20-9890-D0611D34B3E2}"/>
              </a:ext>
            </a:extLst>
          </p:cNvPr>
          <p:cNvSpPr txBox="1"/>
          <p:nvPr/>
        </p:nvSpPr>
        <p:spPr>
          <a:xfrm>
            <a:off x="6347492" y="4161968"/>
            <a:ext cx="516023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 3 repeats and high 5’s player 4. Player 4 doesn’t have a racket so runs and picks up Player 1’s racket and re-places it at the front of the line of rackets.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46C9324B-DBF4-4E50-ADFA-06404D5483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3437" y="5719499"/>
            <a:ext cx="181000" cy="23815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C338738-6B3A-41ED-8AB6-9052411E54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1710" y="5006967"/>
            <a:ext cx="181000" cy="23815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10B024C-7B18-41F0-85E0-BAFECF031002}"/>
              </a:ext>
            </a:extLst>
          </p:cNvPr>
          <p:cNvCxnSpPr>
            <a:stCxn id="74" idx="2"/>
            <a:endCxn id="8" idx="0"/>
          </p:cNvCxnSpPr>
          <p:nvPr/>
        </p:nvCxnSpPr>
        <p:spPr>
          <a:xfrm flipH="1">
            <a:off x="2891512" y="5245125"/>
            <a:ext cx="16106" cy="474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5A248EB-5676-4A15-952C-A5AA35B08DD1}"/>
              </a:ext>
            </a:extLst>
          </p:cNvPr>
          <p:cNvCxnSpPr/>
          <p:nvPr/>
        </p:nvCxnSpPr>
        <p:spPr>
          <a:xfrm>
            <a:off x="5052210" y="5266883"/>
            <a:ext cx="0" cy="514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>
            <a:extLst>
              <a:ext uri="{FF2B5EF4-FFF2-40B4-BE49-F238E27FC236}">
                <a16:creationId xmlns:a16="http://schemas.microsoft.com/office/drawing/2014/main" id="{39222B00-7D85-47CA-B2E8-6EB185EA62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8432" y="5006967"/>
            <a:ext cx="181000" cy="238158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51F72D55-F5A5-4519-BBF1-B6A27D5FA9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2662" y="5719499"/>
            <a:ext cx="181000" cy="238158"/>
          </a:xfrm>
          <a:prstGeom prst="rect">
            <a:avLst/>
          </a:prstGeom>
        </p:spPr>
      </p:pic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0ACB9C2-AD35-4D7F-86D7-ABA0711EFBFA}"/>
              </a:ext>
            </a:extLst>
          </p:cNvPr>
          <p:cNvCxnSpPr>
            <a:cxnSpLocks/>
          </p:cNvCxnSpPr>
          <p:nvPr/>
        </p:nvCxnSpPr>
        <p:spPr>
          <a:xfrm flipH="1" flipV="1">
            <a:off x="1273094" y="6300278"/>
            <a:ext cx="518540" cy="1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ACA53D2B-A447-44A9-97A2-4D3A9F70453D}"/>
              </a:ext>
            </a:extLst>
          </p:cNvPr>
          <p:cNvSpPr txBox="1"/>
          <p:nvPr/>
        </p:nvSpPr>
        <p:spPr>
          <a:xfrm>
            <a:off x="1828645" y="6146389"/>
            <a:ext cx="538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5m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80D47670-585C-492A-A938-32EAAA772DA6}"/>
              </a:ext>
            </a:extLst>
          </p:cNvPr>
          <p:cNvCxnSpPr>
            <a:cxnSpLocks/>
          </p:cNvCxnSpPr>
          <p:nvPr/>
        </p:nvCxnSpPr>
        <p:spPr>
          <a:xfrm flipV="1">
            <a:off x="2197039" y="6300277"/>
            <a:ext cx="622295" cy="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75">
            <a:extLst>
              <a:ext uri="{FF2B5EF4-FFF2-40B4-BE49-F238E27FC236}">
                <a16:creationId xmlns:a16="http://schemas.microsoft.com/office/drawing/2014/main" id="{3E262592-E6D0-4FD7-8711-CA6148F1EE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686158">
            <a:off x="2897146" y="5335852"/>
            <a:ext cx="458596" cy="278215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C4CAEB10-3B0A-4578-83B5-15FE30584E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686158">
            <a:off x="3245962" y="5335852"/>
            <a:ext cx="458596" cy="278215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EE21EF12-88F3-4326-AE75-351352E0A507}"/>
              </a:ext>
            </a:extLst>
          </p:cNvPr>
          <p:cNvSpPr txBox="1"/>
          <p:nvPr/>
        </p:nvSpPr>
        <p:spPr>
          <a:xfrm>
            <a:off x="1224389" y="4713695"/>
            <a:ext cx="30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11EC272-AD78-42B8-9F4A-FDE072B7F615}"/>
              </a:ext>
            </a:extLst>
          </p:cNvPr>
          <p:cNvSpPr txBox="1"/>
          <p:nvPr/>
        </p:nvSpPr>
        <p:spPr>
          <a:xfrm>
            <a:off x="2762652" y="4713694"/>
            <a:ext cx="30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4717437-F8E4-4EBD-BDD6-D5B1693D8DA2}"/>
              </a:ext>
            </a:extLst>
          </p:cNvPr>
          <p:cNvSpPr txBox="1"/>
          <p:nvPr/>
        </p:nvSpPr>
        <p:spPr>
          <a:xfrm>
            <a:off x="4898224" y="4713695"/>
            <a:ext cx="1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13E23B2-44E9-4E48-8B7A-5825FAF1801D}"/>
              </a:ext>
            </a:extLst>
          </p:cNvPr>
          <p:cNvSpPr txBox="1"/>
          <p:nvPr/>
        </p:nvSpPr>
        <p:spPr>
          <a:xfrm>
            <a:off x="6347492" y="5026421"/>
            <a:ext cx="515367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This continues until the line of tennis rackets crosses line C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92C0CEE-98E0-48B6-AADD-1F0D7FEE50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788" y="194864"/>
            <a:ext cx="922576" cy="89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8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905998" cy="941227"/>
          </a:xfrm>
        </p:spPr>
        <p:txBody>
          <a:bodyPr/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2: zig zag pick up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D87364-B14C-4EFF-ADC0-932F44036CF7}"/>
              </a:ext>
            </a:extLst>
          </p:cNvPr>
          <p:cNvSpPr txBox="1"/>
          <p:nvPr/>
        </p:nvSpPr>
        <p:spPr>
          <a:xfrm>
            <a:off x="6540310" y="5526335"/>
            <a:ext cx="468570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A test of speed, agility and co-ordination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44485" y="2025501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48111" y="1638198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43468" y="2390700"/>
            <a:ext cx="4916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8 marker cones, 3 tennis balls, stopwatch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43468" y="3630523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55159" y="4091101"/>
            <a:ext cx="46677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Scoring</a:t>
            </a:r>
            <a:r>
              <a:rPr lang="en-GB" sz="2000" dirty="0">
                <a:solidFill>
                  <a:srgbClr val="FF0000"/>
                </a:solidFill>
              </a:rPr>
              <a:t>: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/>
              <a:t>Record the total number of relays the team completes in 5 minutes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510713" y="1580249"/>
            <a:ext cx="4982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Position 3 players behind both cones A and B facing towards each other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510713" y="2246584"/>
            <a:ext cx="4990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Player 1 starts from cone A and runs to cone 1, picks up the ball and places it on cone 2</a:t>
            </a:r>
            <a:endParaRPr lang="en-GB" sz="1500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510712" y="2912920"/>
            <a:ext cx="5016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Continuing to cone 3 picking up the ball and placing it on cone 4, then to cone 5 picking up the ball and placing on cone 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054" y="4154796"/>
            <a:ext cx="402242" cy="55721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B9C395C-A0D1-4942-86EE-C12A8B7AE5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54" y="3626516"/>
            <a:ext cx="307975" cy="31043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F74D98E-ACDC-41AF-B521-CD2E82DDB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54" y="2553328"/>
            <a:ext cx="307975" cy="31043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A1DB262-38AC-4B34-9418-8471A7F6D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153" y="2100536"/>
            <a:ext cx="307975" cy="3104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0DB588E-9B9C-4C11-A692-792E9285B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1663210"/>
            <a:ext cx="307975" cy="3104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1E67991-5CA3-40D3-B135-091F67B8B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7" y="1680630"/>
            <a:ext cx="307975" cy="31043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A218FC60-E63A-4AFE-810D-E6D0B88C3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7" y="2300984"/>
            <a:ext cx="307975" cy="31043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3442CA0-12F4-4EE5-BCDD-E7A056926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7" y="2982192"/>
            <a:ext cx="307975" cy="31043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D24A364-BC7D-4A68-8C98-898DA3D6C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6" y="3844635"/>
            <a:ext cx="307975" cy="31043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3EBD9174-33ED-4AC5-8F20-8F2CA3436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6" y="5586144"/>
            <a:ext cx="307975" cy="310439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88FB944-2D58-4252-9265-D78382A50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6" y="4766769"/>
            <a:ext cx="307975" cy="3104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07DDF7-E48A-48E7-8080-AA4304743E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8522" y="5905533"/>
            <a:ext cx="190527" cy="2381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F0D260-B135-404F-BD93-67F0C74935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7632" y="5491548"/>
            <a:ext cx="181000" cy="238158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2B62232-0A59-4BFF-9D90-6C28D4F255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7481" y="5077208"/>
            <a:ext cx="190527" cy="238158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F6B6FE56-0C0D-433A-9076-42252D2160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5778" y="5079534"/>
            <a:ext cx="190527" cy="238158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B71606BD-1FFB-45F1-8C90-4FD2231ABA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0834" y="5903730"/>
            <a:ext cx="190527" cy="238158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3C71D054-2D85-4768-BF4B-9F71C88357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9789" y="5908383"/>
            <a:ext cx="190527" cy="238158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6A9C5ED2-6AB8-49F2-92E0-5CC788291B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8799" y="5077208"/>
            <a:ext cx="190527" cy="238158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8BFD350A-6906-4AA6-BF8D-20C037A0F5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8381" y="5520027"/>
            <a:ext cx="181000" cy="23815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5B21E574-4F52-4C2D-8F39-DF80BB7E69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986347" y="5668693"/>
            <a:ext cx="190528" cy="192052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6ED8F336-703D-47FB-9121-C420F0AEC7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955132" y="5662159"/>
            <a:ext cx="190528" cy="192052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81A68705-F279-432E-B6C0-755B9E1D0F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975849" y="5639167"/>
            <a:ext cx="190528" cy="1920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A6FD1A-92D2-4D56-A03E-90EC00F72D21}"/>
              </a:ext>
            </a:extLst>
          </p:cNvPr>
          <p:cNvSpPr txBox="1"/>
          <p:nvPr/>
        </p:nvSpPr>
        <p:spPr>
          <a:xfrm>
            <a:off x="1038897" y="5152829"/>
            <a:ext cx="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FDEBEB5-896A-432B-84EF-147ACC7EDCE5}"/>
              </a:ext>
            </a:extLst>
          </p:cNvPr>
          <p:cNvSpPr txBox="1"/>
          <p:nvPr/>
        </p:nvSpPr>
        <p:spPr>
          <a:xfrm>
            <a:off x="5255225" y="5188632"/>
            <a:ext cx="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D2EEABD-FB5B-45D7-931C-CDE8C8A21B33}"/>
              </a:ext>
            </a:extLst>
          </p:cNvPr>
          <p:cNvCxnSpPr/>
          <p:nvPr/>
        </p:nvCxnSpPr>
        <p:spPr>
          <a:xfrm>
            <a:off x="1377827" y="5601924"/>
            <a:ext cx="566888" cy="95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A0A24A-0A4C-4C80-9C9B-0D4EB481447D}"/>
              </a:ext>
            </a:extLst>
          </p:cNvPr>
          <p:cNvCxnSpPr>
            <a:cxnSpLocks/>
          </p:cNvCxnSpPr>
          <p:nvPr/>
        </p:nvCxnSpPr>
        <p:spPr>
          <a:xfrm flipV="1">
            <a:off x="2158947" y="5374683"/>
            <a:ext cx="172769" cy="253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2834470-DCD0-4B0C-A102-BF0B2FEA3548}"/>
              </a:ext>
            </a:extLst>
          </p:cNvPr>
          <p:cNvCxnSpPr>
            <a:cxnSpLocks/>
          </p:cNvCxnSpPr>
          <p:nvPr/>
        </p:nvCxnSpPr>
        <p:spPr>
          <a:xfrm>
            <a:off x="2592502" y="5412463"/>
            <a:ext cx="265659" cy="253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56901A-8C9B-4962-8413-250ADEB9CEFF}"/>
              </a:ext>
            </a:extLst>
          </p:cNvPr>
          <p:cNvCxnSpPr>
            <a:cxnSpLocks/>
          </p:cNvCxnSpPr>
          <p:nvPr/>
        </p:nvCxnSpPr>
        <p:spPr>
          <a:xfrm flipV="1">
            <a:off x="3201917" y="5385505"/>
            <a:ext cx="172769" cy="253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3593659-3B7E-49A2-99EF-EABB02E71F83}"/>
              </a:ext>
            </a:extLst>
          </p:cNvPr>
          <p:cNvCxnSpPr>
            <a:cxnSpLocks/>
          </p:cNvCxnSpPr>
          <p:nvPr/>
        </p:nvCxnSpPr>
        <p:spPr>
          <a:xfrm>
            <a:off x="3641744" y="5403101"/>
            <a:ext cx="265659" cy="253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EED5F4E-D85F-4DD3-833F-959CC91D1158}"/>
              </a:ext>
            </a:extLst>
          </p:cNvPr>
          <p:cNvCxnSpPr>
            <a:cxnSpLocks/>
          </p:cNvCxnSpPr>
          <p:nvPr/>
        </p:nvCxnSpPr>
        <p:spPr>
          <a:xfrm flipV="1">
            <a:off x="4158502" y="5315366"/>
            <a:ext cx="172769" cy="253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8B4808E1-0014-47B5-B1A1-342F965D82EB}"/>
              </a:ext>
            </a:extLst>
          </p:cNvPr>
          <p:cNvCxnSpPr/>
          <p:nvPr/>
        </p:nvCxnSpPr>
        <p:spPr>
          <a:xfrm>
            <a:off x="4657700" y="5364747"/>
            <a:ext cx="566888" cy="95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82">
            <a:extLst>
              <a:ext uri="{FF2B5EF4-FFF2-40B4-BE49-F238E27FC236}">
                <a16:creationId xmlns:a16="http://schemas.microsoft.com/office/drawing/2014/main" id="{099E1100-E077-4634-8F64-3E6180DB35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042" y="3033971"/>
            <a:ext cx="307975" cy="310439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46186" y="2991408"/>
            <a:ext cx="482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Place the cones in a zig-zag shaper 2m apart and place a ball on 3 cones as shown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510712" y="3836250"/>
            <a:ext cx="51602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They then run to High 5 the first player waiting at cone B who repeats in reverse cones 6&gt;5, 4&gt;3, &amp; 2&gt;1 before high fiving the next player waiting at cone A </a:t>
            </a:r>
            <a:endParaRPr lang="en-GB" sz="1500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DEE1FF7-6F5F-4CB8-9ADB-4111BBDA24EC}"/>
              </a:ext>
            </a:extLst>
          </p:cNvPr>
          <p:cNvSpPr txBox="1"/>
          <p:nvPr/>
        </p:nvSpPr>
        <p:spPr>
          <a:xfrm>
            <a:off x="6510712" y="4766769"/>
            <a:ext cx="4982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The team then complete as many zig zag relays as they can in 5 minutes 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13C16D15-2153-4C0B-99AB-836F2029F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4712" y="6152184"/>
            <a:ext cx="307975" cy="310439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ED192633-24D3-46C7-8A97-327881C7218A}"/>
              </a:ext>
            </a:extLst>
          </p:cNvPr>
          <p:cNvSpPr txBox="1"/>
          <p:nvPr/>
        </p:nvSpPr>
        <p:spPr>
          <a:xfrm>
            <a:off x="6540310" y="6022809"/>
            <a:ext cx="46857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Keep low as you approach and pick up the balls then push off your leg towards the next cone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86EB22-78F2-443F-B105-514C2390AE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042" y="151900"/>
            <a:ext cx="890035" cy="97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63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676642" cy="941227"/>
          </a:xfrm>
        </p:spPr>
        <p:txBody>
          <a:bodyPr>
            <a:normAutofit/>
          </a:bodyPr>
          <a:lstStyle/>
          <a:p>
            <a:pPr algn="ctr"/>
            <a:r>
              <a:rPr lang="en-GB" sz="3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3: Balancer / bouncer relay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D87364-B14C-4EFF-ADC0-932F44036CF7}"/>
              </a:ext>
            </a:extLst>
          </p:cNvPr>
          <p:cNvSpPr txBox="1"/>
          <p:nvPr/>
        </p:nvSpPr>
        <p:spPr>
          <a:xfrm>
            <a:off x="6540310" y="5453205"/>
            <a:ext cx="4685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Players can walk, jog or run but must keep the ball on or bouncing on the racket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44485" y="2025501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48111" y="1638198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43468" y="2439351"/>
            <a:ext cx="491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2 marker cones, 1 tennis ball, stopwatch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27585" y="3606258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55159" y="4091101"/>
            <a:ext cx="466771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rgbClr val="FF0000"/>
                </a:solidFill>
              </a:rPr>
              <a:t>Scoring</a:t>
            </a:r>
            <a:r>
              <a:rPr lang="en-GB" sz="1700" dirty="0">
                <a:solidFill>
                  <a:srgbClr val="FF0000"/>
                </a:solidFill>
              </a:rPr>
              <a:t>:</a:t>
            </a:r>
            <a:r>
              <a:rPr lang="en-GB" sz="17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the total number of relays the team completes in 5 minutes. Do not count any relays where the ball is dropped.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3538" y="143852"/>
            <a:ext cx="1453831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510713" y="1580249"/>
            <a:ext cx="498259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line up behind cone A in a straight line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502537" y="1982401"/>
            <a:ext cx="499076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BALANCER: Player 1 places the ball on their tennis racket and travels to and around cone B and back before handing the ball to the next player waiting in line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524355" y="3111142"/>
            <a:ext cx="501612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The next player completes the same relay and then the team complete as many relays as they can in 5 minutes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054" y="4154796"/>
            <a:ext cx="402242" cy="55721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B9C395C-A0D1-4942-86EE-C12A8B7AE5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54" y="3626516"/>
            <a:ext cx="307975" cy="31043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F74D98E-ACDC-41AF-B521-CD2E82DDB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54" y="2553328"/>
            <a:ext cx="307975" cy="31043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A1DB262-38AC-4B34-9418-8471A7F6D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153" y="2100536"/>
            <a:ext cx="307975" cy="3104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0DB588E-9B9C-4C11-A692-792E9285B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1663210"/>
            <a:ext cx="307975" cy="3104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1E67991-5CA3-40D3-B135-091F67B8B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1624598"/>
            <a:ext cx="307975" cy="31043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A218FC60-E63A-4AFE-810D-E6D0B88C3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4516" y="2137574"/>
            <a:ext cx="307975" cy="31043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3442CA0-12F4-4EE5-BCDD-E7A056926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3174579"/>
            <a:ext cx="307975" cy="31043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D24A364-BC7D-4A68-8C98-898DA3D6C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3773000"/>
            <a:ext cx="307975" cy="31043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3EBD9174-33ED-4AC5-8F20-8F2CA3436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5562500"/>
            <a:ext cx="307975" cy="310439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88FB944-2D58-4252-9265-D78382A50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4618989"/>
            <a:ext cx="307975" cy="3104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F0D260-B135-404F-BD93-67F0C74935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385" y="5275672"/>
            <a:ext cx="208890" cy="27485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8BFD350A-6906-4AA6-BF8D-20C037A0F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5219" y="5251480"/>
            <a:ext cx="208890" cy="27485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5B21E574-4F52-4C2D-8F39-DF80BB7E69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23855" y="5394899"/>
            <a:ext cx="272422" cy="2746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A6FD1A-92D2-4D56-A03E-90EC00F72D21}"/>
              </a:ext>
            </a:extLst>
          </p:cNvPr>
          <p:cNvSpPr txBox="1"/>
          <p:nvPr/>
        </p:nvSpPr>
        <p:spPr>
          <a:xfrm>
            <a:off x="1038897" y="4886469"/>
            <a:ext cx="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FDEBEB5-896A-432B-84EF-147ACC7EDCE5}"/>
              </a:ext>
            </a:extLst>
          </p:cNvPr>
          <p:cNvSpPr txBox="1"/>
          <p:nvPr/>
        </p:nvSpPr>
        <p:spPr>
          <a:xfrm>
            <a:off x="4775676" y="4850972"/>
            <a:ext cx="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099E1100-E077-4634-8F64-3E6180DB35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042" y="3033971"/>
            <a:ext cx="307975" cy="310439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23296" y="2941893"/>
            <a:ext cx="482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Place the cones in a straight line 7m apart as shown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524354" y="3704058"/>
            <a:ext cx="516023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BOUNCER: As per the balancer relay but players should bounce the ball upwards on their racket  when completing the relays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DEE1FF7-6F5F-4CB8-9ADB-4111BBDA24EC}"/>
              </a:ext>
            </a:extLst>
          </p:cNvPr>
          <p:cNvSpPr txBox="1"/>
          <p:nvPr/>
        </p:nvSpPr>
        <p:spPr>
          <a:xfrm>
            <a:off x="6524353" y="4548932"/>
            <a:ext cx="49825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If the ball is dropped at any point during an individual the relay it should be taken back to the start for the next person to have their go 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13C16D15-2153-4C0B-99AB-836F2029F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6065090"/>
            <a:ext cx="307975" cy="310439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ED192633-24D3-46C7-8A97-327881C7218A}"/>
              </a:ext>
            </a:extLst>
          </p:cNvPr>
          <p:cNvSpPr txBox="1"/>
          <p:nvPr/>
        </p:nvSpPr>
        <p:spPr>
          <a:xfrm>
            <a:off x="6540310" y="5956137"/>
            <a:ext cx="4685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Keep your racket level and still. When bouncing keep it just above waist height and flick your wrist to create bounce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E610244-C47C-41BE-8694-FCCF41E0D090}"/>
              </a:ext>
            </a:extLst>
          </p:cNvPr>
          <p:cNvSpPr/>
          <p:nvPr/>
        </p:nvSpPr>
        <p:spPr>
          <a:xfrm>
            <a:off x="1377261" y="5030371"/>
            <a:ext cx="4286682" cy="743537"/>
          </a:xfrm>
          <a:custGeom>
            <a:avLst/>
            <a:gdLst>
              <a:gd name="connsiteX0" fmla="*/ 72190 w 4286682"/>
              <a:gd name="connsiteY0" fmla="*/ 152474 h 743537"/>
              <a:gd name="connsiteX1" fmla="*/ 3838074 w 4286682"/>
              <a:gd name="connsiteY1" fmla="*/ 32158 h 743537"/>
              <a:gd name="connsiteX2" fmla="*/ 3789948 w 4286682"/>
              <a:gd name="connsiteY2" fmla="*/ 669832 h 743537"/>
              <a:gd name="connsiteX3" fmla="*/ 0 w 4286682"/>
              <a:gd name="connsiteY3" fmla="*/ 729989 h 743537"/>
              <a:gd name="connsiteX4" fmla="*/ 0 w 4286682"/>
              <a:gd name="connsiteY4" fmla="*/ 729989 h 743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6682" h="743537">
                <a:moveTo>
                  <a:pt x="72190" y="152474"/>
                </a:moveTo>
                <a:cubicBezTo>
                  <a:pt x="1645319" y="49203"/>
                  <a:pt x="3218448" y="-54068"/>
                  <a:pt x="3838074" y="32158"/>
                </a:cubicBezTo>
                <a:cubicBezTo>
                  <a:pt x="4457700" y="118384"/>
                  <a:pt x="4429627" y="553527"/>
                  <a:pt x="3789948" y="669832"/>
                </a:cubicBezTo>
                <a:cubicBezTo>
                  <a:pt x="3150269" y="786137"/>
                  <a:pt x="0" y="729989"/>
                  <a:pt x="0" y="729989"/>
                </a:cubicBezTo>
                <a:lnTo>
                  <a:pt x="0" y="72998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9130C26-FC2A-4527-8555-35EFC24F29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0385" y="5332934"/>
            <a:ext cx="782848" cy="474928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12227A79-4E98-48B5-91A7-3692522854B0}"/>
              </a:ext>
            </a:extLst>
          </p:cNvPr>
          <p:cNvSpPr txBox="1"/>
          <p:nvPr/>
        </p:nvSpPr>
        <p:spPr>
          <a:xfrm>
            <a:off x="722175" y="5980175"/>
            <a:ext cx="503133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Suggestion: </a:t>
            </a:r>
            <a:r>
              <a:rPr lang="en-GB" dirty="0"/>
              <a:t>If the BALANCER relay is to easy Challenge students to complete the BOUNCER relay</a:t>
            </a:r>
            <a:endParaRPr lang="en-GB" sz="1700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7661F8F-90ED-4676-8563-2AE3BE256F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658" y="148341"/>
            <a:ext cx="934214" cy="103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1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453" y="96975"/>
            <a:ext cx="9905998" cy="941227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4: ready position side taps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44485" y="2025501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48111" y="1638198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43466" y="2447185"/>
            <a:ext cx="491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2 marker cones, tennis racket, stopwatch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41506" y="3474127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55159" y="3893676"/>
            <a:ext cx="481494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rgbClr val="FF0000"/>
                </a:solidFill>
              </a:rPr>
              <a:t>Scoring</a:t>
            </a:r>
            <a:r>
              <a:rPr lang="en-GB" sz="1900" dirty="0">
                <a:solidFill>
                  <a:srgbClr val="FF0000"/>
                </a:solidFill>
              </a:rPr>
              <a:t>:</a:t>
            </a:r>
            <a:r>
              <a:rPr lang="en-GB" sz="19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the total number of side taps each player completes in 1 minute and calculate the team total.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062" y="143852"/>
            <a:ext cx="1504840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510713" y="1580249"/>
            <a:ext cx="51599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start from a stationary READY position half way between the 2 cones holding the racket with BOTH hands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510713" y="2246584"/>
            <a:ext cx="49907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Each player has 1 minute to complete as many side taps as possible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510712" y="2912920"/>
            <a:ext cx="51937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SIDE TAPS: From your start point sideways skip (by bringing you feet together) left and right to each cone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457" y="4060889"/>
            <a:ext cx="402242" cy="55721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B9C395C-A0D1-4942-86EE-C12A8B7AE5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3007928"/>
            <a:ext cx="307975" cy="31043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F74D98E-ACDC-41AF-B521-CD2E82DDB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3499587"/>
            <a:ext cx="307975" cy="31043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A1DB262-38AC-4B34-9418-8471A7F6D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153" y="2100536"/>
            <a:ext cx="307975" cy="3104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0DB588E-9B9C-4C11-A692-792E9285B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1691427"/>
            <a:ext cx="307975" cy="3104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1E67991-5CA3-40D3-B135-091F67B8B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7" y="1680630"/>
            <a:ext cx="307975" cy="31043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A218FC60-E63A-4AFE-810D-E6D0B88C3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7" y="2300984"/>
            <a:ext cx="307975" cy="31043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3442CA0-12F4-4EE5-BCDD-E7A056926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7" y="2982192"/>
            <a:ext cx="307975" cy="31043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D24A364-BC7D-4A68-8C98-898DA3D6C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5" y="3626876"/>
            <a:ext cx="307975" cy="31043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3EBD9174-33ED-4AC5-8F20-8F2CA3436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5" y="4867584"/>
            <a:ext cx="307975" cy="310439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88FB944-2D58-4252-9265-D78382A50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5" y="4247230"/>
            <a:ext cx="307975" cy="3104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F0D260-B135-404F-BD93-67F0C74935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632" y="5491548"/>
            <a:ext cx="181000" cy="238158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8BFD350A-6906-4AA6-BF8D-20C037A0F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8370" y="5491548"/>
            <a:ext cx="181000" cy="2381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A6FD1A-92D2-4D56-A03E-90EC00F72D21}"/>
              </a:ext>
            </a:extLst>
          </p:cNvPr>
          <p:cNvSpPr txBox="1"/>
          <p:nvPr/>
        </p:nvSpPr>
        <p:spPr>
          <a:xfrm>
            <a:off x="1038897" y="5152829"/>
            <a:ext cx="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FDEBEB5-896A-432B-84EF-147ACC7EDCE5}"/>
              </a:ext>
            </a:extLst>
          </p:cNvPr>
          <p:cNvSpPr txBox="1"/>
          <p:nvPr/>
        </p:nvSpPr>
        <p:spPr>
          <a:xfrm>
            <a:off x="3954882" y="5105578"/>
            <a:ext cx="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099E1100-E077-4634-8F64-3E6180DB35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173" y="2554232"/>
            <a:ext cx="307975" cy="310439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41506" y="2935535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Place the cones in a straight line 4m apart 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540310" y="3537177"/>
            <a:ext cx="51602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At cone B take your LEFT hand off the racket and reach down to tap the cone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DEE1FF7-6F5F-4CB8-9ADB-4111BBDA24EC}"/>
              </a:ext>
            </a:extLst>
          </p:cNvPr>
          <p:cNvSpPr txBox="1"/>
          <p:nvPr/>
        </p:nvSpPr>
        <p:spPr>
          <a:xfrm>
            <a:off x="6510396" y="4807765"/>
            <a:ext cx="49825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Remain in the READY position at all times as you side skip between the cones always passing through the start point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13C16D15-2153-4C0B-99AB-836F2029F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04" y="5911475"/>
            <a:ext cx="307975" cy="310439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ED192633-24D3-46C7-8A97-327881C7218A}"/>
              </a:ext>
            </a:extLst>
          </p:cNvPr>
          <p:cNvSpPr txBox="1"/>
          <p:nvPr/>
        </p:nvSpPr>
        <p:spPr>
          <a:xfrm>
            <a:off x="6540310" y="5753980"/>
            <a:ext cx="46857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Avoid waiting time by having 2 players complete this activity at the same time with the others counting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5B902E-95C8-41A3-BEB9-5B0C53F1DD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2584" y="4895712"/>
            <a:ext cx="1558022" cy="14298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999CE9B-5854-4EB8-96D1-B9B203EC501B}"/>
              </a:ext>
            </a:extLst>
          </p:cNvPr>
          <p:cNvSpPr txBox="1"/>
          <p:nvPr/>
        </p:nvSpPr>
        <p:spPr>
          <a:xfrm>
            <a:off x="4580370" y="6325542"/>
            <a:ext cx="1455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Ready Position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D2374EDC-B851-41A2-A39E-564C7F9B03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272694" y="5125092"/>
            <a:ext cx="782848" cy="474928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7F39E35-E57E-4920-9929-75CD17C084F1}"/>
              </a:ext>
            </a:extLst>
          </p:cNvPr>
          <p:cNvCxnSpPr>
            <a:cxnSpLocks/>
          </p:cNvCxnSpPr>
          <p:nvPr/>
        </p:nvCxnSpPr>
        <p:spPr>
          <a:xfrm flipH="1">
            <a:off x="1405607" y="5491548"/>
            <a:ext cx="109844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BFEF9CA-9BCB-4455-BA20-CF43E958C3FE}"/>
              </a:ext>
            </a:extLst>
          </p:cNvPr>
          <p:cNvCxnSpPr>
            <a:cxnSpLocks/>
          </p:cNvCxnSpPr>
          <p:nvPr/>
        </p:nvCxnSpPr>
        <p:spPr>
          <a:xfrm flipH="1">
            <a:off x="2852691" y="5474910"/>
            <a:ext cx="109844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08B7438-6D84-4D2D-893E-874AE321D69F}"/>
              </a:ext>
            </a:extLst>
          </p:cNvPr>
          <p:cNvSpPr txBox="1"/>
          <p:nvPr/>
        </p:nvSpPr>
        <p:spPr>
          <a:xfrm>
            <a:off x="773618" y="5695266"/>
            <a:ext cx="1316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Right hand tap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180C103-2B59-42F9-A3E5-E251C13AA49E}"/>
              </a:ext>
            </a:extLst>
          </p:cNvPr>
          <p:cNvSpPr txBox="1"/>
          <p:nvPr/>
        </p:nvSpPr>
        <p:spPr>
          <a:xfrm>
            <a:off x="3264047" y="5719499"/>
            <a:ext cx="1316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Left hand tap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B54B2A1-9FF8-4609-8471-1BE913018542}"/>
              </a:ext>
            </a:extLst>
          </p:cNvPr>
          <p:cNvSpPr txBox="1"/>
          <p:nvPr/>
        </p:nvSpPr>
        <p:spPr>
          <a:xfrm>
            <a:off x="2418269" y="6209322"/>
            <a:ext cx="45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4m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BE1472F-1233-4C8D-8141-DA26698A8145}"/>
              </a:ext>
            </a:extLst>
          </p:cNvPr>
          <p:cNvCxnSpPr>
            <a:cxnSpLocks/>
          </p:cNvCxnSpPr>
          <p:nvPr/>
        </p:nvCxnSpPr>
        <p:spPr>
          <a:xfrm flipV="1">
            <a:off x="2976325" y="6300850"/>
            <a:ext cx="973238" cy="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AEAE236-EFBA-44C9-BD01-7759A63DB4BB}"/>
              </a:ext>
            </a:extLst>
          </p:cNvPr>
          <p:cNvCxnSpPr>
            <a:cxnSpLocks/>
          </p:cNvCxnSpPr>
          <p:nvPr/>
        </p:nvCxnSpPr>
        <p:spPr>
          <a:xfrm flipH="1">
            <a:off x="1243822" y="6303638"/>
            <a:ext cx="977024" cy="3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F9F96360-6C36-4D20-9890-D0611D34B3E2}"/>
              </a:ext>
            </a:extLst>
          </p:cNvPr>
          <p:cNvSpPr txBox="1"/>
          <p:nvPr/>
        </p:nvSpPr>
        <p:spPr>
          <a:xfrm>
            <a:off x="6510396" y="4175094"/>
            <a:ext cx="51602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At cone A take your RIGHT hand off the racket and reach down to tap the cone 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4E2A22-B8D8-4B71-8AEC-169FAE9A17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172" y="145093"/>
            <a:ext cx="971399" cy="98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229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676642" cy="941227"/>
          </a:xfrm>
        </p:spPr>
        <p:txBody>
          <a:bodyPr>
            <a:normAutofit/>
          </a:bodyPr>
          <a:lstStyle/>
          <a:p>
            <a:pPr algn="ctr"/>
            <a:r>
              <a:rPr lang="en-GB" sz="3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5: throw-hit-catch  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D87364-B14C-4EFF-ADC0-932F44036CF7}"/>
              </a:ext>
            </a:extLst>
          </p:cNvPr>
          <p:cNvSpPr txBox="1"/>
          <p:nvPr/>
        </p:nvSpPr>
        <p:spPr>
          <a:xfrm>
            <a:off x="6540310" y="5368668"/>
            <a:ext cx="468570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Test of ACCURACY and CONTROL 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44485" y="2025501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43468" y="1624598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– split into 3 pairs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43468" y="2466915"/>
            <a:ext cx="4916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2 marker cones, 1 tennis ball, 1 tennis racket per pair and a stopwatch for the Timer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25251" y="3537497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899500" y="3933021"/>
            <a:ext cx="466771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rgbClr val="FF0000"/>
                </a:solidFill>
              </a:rPr>
              <a:t>Scoring</a:t>
            </a:r>
            <a:r>
              <a:rPr lang="en-GB" sz="1700" dirty="0">
                <a:solidFill>
                  <a:srgbClr val="FF0000"/>
                </a:solidFill>
              </a:rPr>
              <a:t>:</a:t>
            </a:r>
            <a:r>
              <a:rPr lang="en-GB" sz="17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the total number of return catches made by the Feeder in 1 minute and calculate the Team total.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510713" y="1580249"/>
            <a:ext cx="49825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In Pairs one player is the FEEDER and the other is the HITTER. Taking it in turn to perform both roles.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524353" y="2211409"/>
            <a:ext cx="512904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The ball is fed UNDERARM by the feeder bouncing once for the hitter to return with either a Forehand or Backhand stroke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643" y="4083908"/>
            <a:ext cx="311047" cy="43088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B9C395C-A0D1-4942-86EE-C12A8B7AE5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54" y="3583957"/>
            <a:ext cx="307975" cy="31043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F74D98E-ACDC-41AF-B521-CD2E82DDB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54" y="2553328"/>
            <a:ext cx="307975" cy="31043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A1DB262-38AC-4B34-9418-8471A7F6D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153" y="2100536"/>
            <a:ext cx="307975" cy="3104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0DB588E-9B9C-4C11-A692-792E9285B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1663210"/>
            <a:ext cx="307975" cy="3104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1E67991-5CA3-40D3-B135-091F67B8B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1624598"/>
            <a:ext cx="307975" cy="31043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3442CA0-12F4-4EE5-BCDD-E7A056926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2257670"/>
            <a:ext cx="307975" cy="31043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D24A364-BC7D-4A68-8C98-898DA3D6C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3227058"/>
            <a:ext cx="307975" cy="31043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3EBD9174-33ED-4AC5-8F20-8F2CA3436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0109" y="5423866"/>
            <a:ext cx="307975" cy="310439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88FB944-2D58-4252-9265-D78382A50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4071983"/>
            <a:ext cx="307975" cy="3104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F0D260-B135-404F-BD93-67F0C74935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385" y="5369780"/>
            <a:ext cx="208890" cy="27485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8BFD350A-6906-4AA6-BF8D-20C037A0F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5219" y="5339451"/>
            <a:ext cx="208890" cy="27485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5B21E574-4F52-4C2D-8F39-DF80BB7E69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78618" y="4999672"/>
            <a:ext cx="272422" cy="2746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A6FD1A-92D2-4D56-A03E-90EC00F72D21}"/>
              </a:ext>
            </a:extLst>
          </p:cNvPr>
          <p:cNvSpPr txBox="1"/>
          <p:nvPr/>
        </p:nvSpPr>
        <p:spPr>
          <a:xfrm>
            <a:off x="1060842" y="5570353"/>
            <a:ext cx="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FDEBEB5-896A-432B-84EF-147ACC7EDCE5}"/>
              </a:ext>
            </a:extLst>
          </p:cNvPr>
          <p:cNvSpPr txBox="1"/>
          <p:nvPr/>
        </p:nvSpPr>
        <p:spPr>
          <a:xfrm>
            <a:off x="4789564" y="5553900"/>
            <a:ext cx="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099E1100-E077-4634-8F64-3E6180DB35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700" y="3118561"/>
            <a:ext cx="307975" cy="310439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23296" y="3123830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Place the cones 3m apart for each pair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540310" y="3123830"/>
            <a:ext cx="516023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Challenge: The ball is fed UNDERARM by the feeder (no bounce) for the hitter to return with a forehand or backhand VOLLEY stroke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DEE1FF7-6F5F-4CB8-9ADB-4111BBDA24EC}"/>
              </a:ext>
            </a:extLst>
          </p:cNvPr>
          <p:cNvSpPr txBox="1"/>
          <p:nvPr/>
        </p:nvSpPr>
        <p:spPr>
          <a:xfrm>
            <a:off x="6540309" y="4036251"/>
            <a:ext cx="51290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The ball MUST be caught by the feeder before bouncing for a point to be scored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13C16D15-2153-4C0B-99AB-836F2029F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0108" y="5952723"/>
            <a:ext cx="307975" cy="310439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ED192633-24D3-46C7-8A97-327881C7218A}"/>
              </a:ext>
            </a:extLst>
          </p:cNvPr>
          <p:cNvSpPr txBox="1"/>
          <p:nvPr/>
        </p:nvSpPr>
        <p:spPr>
          <a:xfrm>
            <a:off x="6540310" y="5832151"/>
            <a:ext cx="46857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Watch the ball and get your body into the correct shape to hit Forehand and Backhand shots &amp; volleys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9130C26-FC2A-4527-8555-35EFC24F29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 flipV="1">
            <a:off x="4206522" y="4846130"/>
            <a:ext cx="1043154" cy="63284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61B7985-49E6-473D-AB85-43A02CA4F1F8}"/>
              </a:ext>
            </a:extLst>
          </p:cNvPr>
          <p:cNvSpPr txBox="1"/>
          <p:nvPr/>
        </p:nvSpPr>
        <p:spPr>
          <a:xfrm>
            <a:off x="641782" y="6124539"/>
            <a:ext cx="5183151" cy="3539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rgbClr val="FF0000"/>
                </a:solidFill>
              </a:rPr>
              <a:t>Suggestion:</a:t>
            </a:r>
            <a:r>
              <a:rPr lang="en-GB" sz="1700" dirty="0"/>
              <a:t> </a:t>
            </a:r>
            <a:r>
              <a:rPr lang="en-GB" sz="1700" b="1" dirty="0">
                <a:solidFill>
                  <a:srgbClr val="92D050"/>
                </a:solidFill>
              </a:rPr>
              <a:t>1</a:t>
            </a:r>
            <a:r>
              <a:rPr lang="en-GB" sz="1700" dirty="0"/>
              <a:t> </a:t>
            </a:r>
            <a:r>
              <a:rPr lang="en-GB" sz="1700" b="1" dirty="0">
                <a:solidFill>
                  <a:srgbClr val="92D050"/>
                </a:solidFill>
              </a:rPr>
              <a:t>BOUNCE</a:t>
            </a:r>
            <a:r>
              <a:rPr lang="en-GB" sz="1700" dirty="0"/>
              <a:t> feed. Challenge: </a:t>
            </a:r>
            <a:r>
              <a:rPr lang="en-GB" sz="1700" b="1" dirty="0">
                <a:solidFill>
                  <a:srgbClr val="FFC000"/>
                </a:solidFill>
              </a:rPr>
              <a:t>VOLLEY</a:t>
            </a:r>
            <a:r>
              <a:rPr lang="en-GB" sz="1700" dirty="0"/>
              <a:t> feed 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C701004-CB02-4975-8080-D0E7D17E75FE}"/>
              </a:ext>
            </a:extLst>
          </p:cNvPr>
          <p:cNvCxnSpPr/>
          <p:nvPr/>
        </p:nvCxnSpPr>
        <p:spPr>
          <a:xfrm>
            <a:off x="1561514" y="5194473"/>
            <a:ext cx="1252024" cy="450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C2DE6CE-7C8B-41FA-B90D-6E70DF83A57A}"/>
              </a:ext>
            </a:extLst>
          </p:cNvPr>
          <p:cNvCxnSpPr/>
          <p:nvPr/>
        </p:nvCxnSpPr>
        <p:spPr>
          <a:xfrm flipV="1">
            <a:off x="3039495" y="5339451"/>
            <a:ext cx="951460" cy="305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30A53ED-42D9-43B3-9235-0A554AD3D7AB}"/>
              </a:ext>
            </a:extLst>
          </p:cNvPr>
          <p:cNvCxnSpPr/>
          <p:nvPr/>
        </p:nvCxnSpPr>
        <p:spPr>
          <a:xfrm flipV="1">
            <a:off x="1511972" y="5162554"/>
            <a:ext cx="2046227" cy="31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7" name="Picture 46">
            <a:extLst>
              <a:ext uri="{FF2B5EF4-FFF2-40B4-BE49-F238E27FC236}">
                <a16:creationId xmlns:a16="http://schemas.microsoft.com/office/drawing/2014/main" id="{C7BE1949-769E-4A0B-99D2-1F39BAEF91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70" y="4701914"/>
            <a:ext cx="307975" cy="310439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E329D1C9-FE6B-40CD-B480-5A8D32A1D13B}"/>
              </a:ext>
            </a:extLst>
          </p:cNvPr>
          <p:cNvSpPr txBox="1"/>
          <p:nvPr/>
        </p:nvSpPr>
        <p:spPr>
          <a:xfrm>
            <a:off x="6524352" y="4667846"/>
            <a:ext cx="517619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Pairs take it in turns to Feed and Hit. Hitters have 1 minute to return as many balls as possible to their partner.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E8BAC5-F164-450D-A90A-CB01F3FEEA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2700" y="196559"/>
            <a:ext cx="999272" cy="923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3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676642" cy="941227"/>
          </a:xfrm>
        </p:spPr>
        <p:txBody>
          <a:bodyPr>
            <a:normAutofit/>
          </a:bodyPr>
          <a:lstStyle/>
          <a:p>
            <a:pPr algn="ctr"/>
            <a:r>
              <a:rPr lang="en-GB" sz="34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6: underarm serving   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D87364-B14C-4EFF-ADC0-932F44036CF7}"/>
              </a:ext>
            </a:extLst>
          </p:cNvPr>
          <p:cNvSpPr txBox="1"/>
          <p:nvPr/>
        </p:nvSpPr>
        <p:spPr>
          <a:xfrm>
            <a:off x="6540310" y="4394041"/>
            <a:ext cx="4685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Test of ACCURACY and CONTROL 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44485" y="2025501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43468" y="1624598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43468" y="2466915"/>
            <a:ext cx="4916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Marker cones, 1 tennis racket, 2/3 tennis balls, Hula hoop or similar target.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25251" y="3537497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899500" y="3933021"/>
            <a:ext cx="466771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rgbClr val="FF0000"/>
                </a:solidFill>
              </a:rPr>
              <a:t>Scoring</a:t>
            </a:r>
            <a:r>
              <a:rPr lang="en-GB" sz="1700" dirty="0">
                <a:solidFill>
                  <a:srgbClr val="FF0000"/>
                </a:solidFill>
              </a:rPr>
              <a:t>:</a:t>
            </a:r>
            <a:r>
              <a:rPr lang="en-GB" sz="1700" dirty="0">
                <a:solidFill>
                  <a:schemeClr val="bg1"/>
                </a:solidFill>
              </a:rPr>
              <a:t> </a:t>
            </a:r>
            <a:r>
              <a:rPr lang="en-GB" sz="1750" dirty="0"/>
              <a:t>Record the total number of serves hitting the target (without bouncing) for each Team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510713" y="1580249"/>
            <a:ext cx="4982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Players serve one at a time with all others waiting at the ‘wait cone’.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524352" y="2210428"/>
            <a:ext cx="551759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Players can bounce the ball once before Serving</a:t>
            </a:r>
          </a:p>
          <a:p>
            <a:r>
              <a:rPr lang="en-GB" dirty="0">
                <a:solidFill>
                  <a:schemeClr val="bg1"/>
                </a:solidFill>
              </a:rPr>
              <a:t>Challenge: Players should Volley serve </a:t>
            </a:r>
            <a:r>
              <a:rPr lang="en-GB" sz="1700" dirty="0">
                <a:solidFill>
                  <a:schemeClr val="bg1"/>
                </a:solidFill>
              </a:rPr>
              <a:t>(no bounce before hitting)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643" y="4083908"/>
            <a:ext cx="311047" cy="43088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B9C395C-A0D1-4942-86EE-C12A8B7AE5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54" y="3583957"/>
            <a:ext cx="307975" cy="31043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F74D98E-ACDC-41AF-B521-CD2E82DDB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54" y="2553328"/>
            <a:ext cx="307975" cy="31043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A1DB262-38AC-4B34-9418-8471A7F6D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153" y="2100536"/>
            <a:ext cx="307975" cy="31043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0DB588E-9B9C-4C11-A692-792E9285B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371" y="1663210"/>
            <a:ext cx="307975" cy="3104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1E67991-5CA3-40D3-B135-091F67B8B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569" y="1733486"/>
            <a:ext cx="307975" cy="31043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93442CA0-12F4-4EE5-BCDD-E7A056926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7655" y="2284981"/>
            <a:ext cx="307975" cy="31043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D24A364-BC7D-4A68-8C98-898DA3D6C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7921" y="3113246"/>
            <a:ext cx="307975" cy="31043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3EBD9174-33ED-4AC5-8F20-8F2CA3436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7654" y="4994560"/>
            <a:ext cx="307975" cy="310439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88FB944-2D58-4252-9265-D78382A50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7655" y="3752574"/>
            <a:ext cx="307975" cy="310439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8BFD350A-6906-4AA6-BF8D-20C037A0F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8223" y="4874925"/>
            <a:ext cx="208890" cy="27485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5B21E574-4F52-4C2D-8F39-DF80BB7E69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80056" flipH="1">
            <a:off x="4689009" y="4763227"/>
            <a:ext cx="272422" cy="274601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8FDEBEB5-896A-432B-84EF-147ACC7EDCE5}"/>
              </a:ext>
            </a:extLst>
          </p:cNvPr>
          <p:cNvSpPr txBox="1"/>
          <p:nvPr/>
        </p:nvSpPr>
        <p:spPr>
          <a:xfrm>
            <a:off x="4975587" y="5077135"/>
            <a:ext cx="30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099E1100-E077-4634-8F64-3E6180DB35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700" y="3118561"/>
            <a:ext cx="307975" cy="310439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23296" y="3123830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Place the hoop 4m away </a:t>
            </a:r>
            <a:r>
              <a:rPr lang="en-GB" sz="1700" dirty="0">
                <a:solidFill>
                  <a:schemeClr val="bg1"/>
                </a:solidFill>
              </a:rPr>
              <a:t>(Y3/4) </a:t>
            </a:r>
            <a:r>
              <a:rPr lang="en-GB" dirty="0">
                <a:solidFill>
                  <a:schemeClr val="bg1"/>
                </a:solidFill>
              </a:rPr>
              <a:t>&amp; 5m away </a:t>
            </a:r>
            <a:r>
              <a:rPr lang="en-GB" sz="1700" dirty="0">
                <a:solidFill>
                  <a:schemeClr val="bg1"/>
                </a:solidFill>
              </a:rPr>
              <a:t>(Y5/6)</a:t>
            </a:r>
            <a:endParaRPr lang="en-GB" sz="17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524716" y="3054725"/>
            <a:ext cx="5160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Players aim to Serve the ball UNDERARM to land in the target without bouncing 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DEE1FF7-6F5F-4CB8-9ADB-4111BBDA24EC}"/>
              </a:ext>
            </a:extLst>
          </p:cNvPr>
          <p:cNvSpPr txBox="1"/>
          <p:nvPr/>
        </p:nvSpPr>
        <p:spPr>
          <a:xfrm>
            <a:off x="6530303" y="3712294"/>
            <a:ext cx="5129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Each player has 5 continuous attempts 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13C16D15-2153-4C0B-99AB-836F2029F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7653" y="5677474"/>
            <a:ext cx="307975" cy="310439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ED192633-24D3-46C7-8A97-327881C7218A}"/>
              </a:ext>
            </a:extLst>
          </p:cNvPr>
          <p:cNvSpPr txBox="1"/>
          <p:nvPr/>
        </p:nvSpPr>
        <p:spPr>
          <a:xfrm>
            <a:off x="6540310" y="5615455"/>
            <a:ext cx="4685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Downward backswing, hitting up/forward to serve  and following through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9130C26-FC2A-4527-8555-35EFC24F29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 flipV="1">
            <a:off x="4353897" y="4455597"/>
            <a:ext cx="1014646" cy="61555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61B7985-49E6-473D-AB85-43A02CA4F1F8}"/>
              </a:ext>
            </a:extLst>
          </p:cNvPr>
          <p:cNvSpPr txBox="1"/>
          <p:nvPr/>
        </p:nvSpPr>
        <p:spPr>
          <a:xfrm>
            <a:off x="568740" y="6168043"/>
            <a:ext cx="5183151" cy="3539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rgbClr val="FF0000"/>
                </a:solidFill>
              </a:rPr>
              <a:t>Suggestion:</a:t>
            </a:r>
            <a:r>
              <a:rPr lang="en-GB" sz="1700" dirty="0"/>
              <a:t> </a:t>
            </a:r>
            <a:r>
              <a:rPr lang="en-GB" sz="1700" b="1" dirty="0">
                <a:solidFill>
                  <a:srgbClr val="92D050"/>
                </a:solidFill>
              </a:rPr>
              <a:t>BOUNCE</a:t>
            </a:r>
            <a:r>
              <a:rPr lang="en-GB" sz="1700" dirty="0"/>
              <a:t> serve. </a:t>
            </a:r>
            <a:r>
              <a:rPr lang="en-GB" sz="1700"/>
              <a:t>Challenge: </a:t>
            </a:r>
            <a:r>
              <a:rPr lang="en-GB" sz="1700" b="1" dirty="0">
                <a:solidFill>
                  <a:srgbClr val="FFC000"/>
                </a:solidFill>
              </a:rPr>
              <a:t>VOLLEY</a:t>
            </a:r>
            <a:r>
              <a:rPr lang="en-GB" sz="1700" dirty="0"/>
              <a:t> serve 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C7BE1949-769E-4A0B-99D2-1F39BAEF91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7654" y="4452934"/>
            <a:ext cx="307975" cy="310439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E329D1C9-FE6B-40CD-B480-5A8D32A1D13B}"/>
              </a:ext>
            </a:extLst>
          </p:cNvPr>
          <p:cNvSpPr txBox="1"/>
          <p:nvPr/>
        </p:nvSpPr>
        <p:spPr>
          <a:xfrm>
            <a:off x="6540310" y="4871647"/>
            <a:ext cx="5176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Balanced side on stance when serving holding the </a:t>
            </a:r>
          </a:p>
          <a:p>
            <a:r>
              <a:rPr lang="en-GB" dirty="0"/>
              <a:t>ball next to the racket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1F60AF-0EBF-4EC1-8AAD-18DC1DB430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85579" y="5579085"/>
            <a:ext cx="248352" cy="31043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7E99DB9-BE02-4447-91F9-BF9F63BF90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79451" y="4820402"/>
            <a:ext cx="248352" cy="31043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11D4865C-6230-4114-8853-CB0754F12A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79451" y="5207539"/>
            <a:ext cx="248352" cy="310439"/>
          </a:xfrm>
          <a:prstGeom prst="rect">
            <a:avLst/>
          </a:prstGeom>
        </p:spPr>
      </p:pic>
      <p:sp>
        <p:nvSpPr>
          <p:cNvPr id="6" name="Circle: Hollow 5">
            <a:extLst>
              <a:ext uri="{FF2B5EF4-FFF2-40B4-BE49-F238E27FC236}">
                <a16:creationId xmlns:a16="http://schemas.microsoft.com/office/drawing/2014/main" id="{CCB6CF9D-EF64-4A68-BA9F-4C6642BC7A26}"/>
              </a:ext>
            </a:extLst>
          </p:cNvPr>
          <p:cNvSpPr/>
          <p:nvPr/>
        </p:nvSpPr>
        <p:spPr>
          <a:xfrm>
            <a:off x="1069558" y="5130841"/>
            <a:ext cx="1014646" cy="7923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6633D6B-49F8-4ACF-A60B-228407C8B8E4}"/>
              </a:ext>
            </a:extLst>
          </p:cNvPr>
          <p:cNvSpPr/>
          <p:nvPr/>
        </p:nvSpPr>
        <p:spPr>
          <a:xfrm>
            <a:off x="1603717" y="4682659"/>
            <a:ext cx="2799471" cy="845944"/>
          </a:xfrm>
          <a:custGeom>
            <a:avLst/>
            <a:gdLst>
              <a:gd name="connsiteX0" fmla="*/ 2799471 w 2799471"/>
              <a:gd name="connsiteY0" fmla="*/ 255101 h 845944"/>
              <a:gd name="connsiteX1" fmla="*/ 1125415 w 2799471"/>
              <a:gd name="connsiteY1" fmla="*/ 30018 h 845944"/>
              <a:gd name="connsiteX2" fmla="*/ 0 w 2799471"/>
              <a:gd name="connsiteY2" fmla="*/ 845944 h 845944"/>
              <a:gd name="connsiteX3" fmla="*/ 0 w 2799471"/>
              <a:gd name="connsiteY3" fmla="*/ 845944 h 845944"/>
              <a:gd name="connsiteX4" fmla="*/ 0 w 2799471"/>
              <a:gd name="connsiteY4" fmla="*/ 845944 h 845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9471" h="845944">
                <a:moveTo>
                  <a:pt x="2799471" y="255101"/>
                </a:moveTo>
                <a:cubicBezTo>
                  <a:pt x="2195732" y="93322"/>
                  <a:pt x="1591994" y="-68456"/>
                  <a:pt x="1125415" y="30018"/>
                </a:cubicBezTo>
                <a:cubicBezTo>
                  <a:pt x="658836" y="128492"/>
                  <a:pt x="0" y="845944"/>
                  <a:pt x="0" y="845944"/>
                </a:cubicBezTo>
                <a:lnTo>
                  <a:pt x="0" y="845944"/>
                </a:lnTo>
                <a:lnTo>
                  <a:pt x="0" y="845944"/>
                </a:ln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3A40287-9505-4D51-ADF6-63C3ABB682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01368" y="5705939"/>
            <a:ext cx="217937" cy="22784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DDD057B-7C58-47AD-A1DF-F32547EB8BF5}"/>
              </a:ext>
            </a:extLst>
          </p:cNvPr>
          <p:cNvSpPr txBox="1"/>
          <p:nvPr/>
        </p:nvSpPr>
        <p:spPr>
          <a:xfrm>
            <a:off x="4444953" y="5699109"/>
            <a:ext cx="99182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wait cone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A1A9269-1D93-43A2-985D-271CEFE973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7195" y="127915"/>
            <a:ext cx="984253" cy="99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100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A777E-F59E-4D2C-980C-50C1286B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835" y="244706"/>
            <a:ext cx="8607498" cy="915265"/>
          </a:xfrm>
        </p:spPr>
        <p:txBody>
          <a:bodyPr/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Team score sheet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F0D455-12A4-4A76-A5ED-BCC7C0A99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E2EE96-D732-4A6B-8E3C-8A146E3BAD70}"/>
              </a:ext>
            </a:extLst>
          </p:cNvPr>
          <p:cNvSpPr txBox="1"/>
          <p:nvPr/>
        </p:nvSpPr>
        <p:spPr>
          <a:xfrm>
            <a:off x="1708301" y="1395663"/>
            <a:ext cx="77124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SCHOOL:							YEAR GROUP: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7A2B90A-C60D-4E7D-AF8E-EDCB7DA68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534902"/>
              </p:ext>
            </p:extLst>
          </p:nvPr>
        </p:nvGraphicFramePr>
        <p:xfrm>
          <a:off x="1696453" y="2495617"/>
          <a:ext cx="810813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4131">
                  <a:extLst>
                    <a:ext uri="{9D8B030D-6E8A-4147-A177-3AD203B41FA5}">
                      <a16:colId xmlns:a16="http://schemas.microsoft.com/office/drawing/2014/main" val="403669578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937278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ACTIVITY 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TEAM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634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1. TENNIS RACKET RELAY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2. ZIG-ZAG PICK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835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3. BALANCER / BOUNCER RELAY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348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4. READY POSITION SIDE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655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5. THROW-HIT-CATCH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00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6. UNDERARM SERVING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26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TOTAL TEAM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873851"/>
                  </a:ext>
                </a:extLst>
              </a:tr>
            </a:tbl>
          </a:graphicData>
        </a:graphic>
      </p:graphicFrame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6CD7E9A-B79A-4166-A95F-B144A70E0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651" y="146071"/>
            <a:ext cx="1049394" cy="99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86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1365</Words>
  <Application>Microsoft Office PowerPoint</Application>
  <PresentationFormat>Widescreen</PresentationFormat>
  <Paragraphs>135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Adobe Gothic Std B</vt:lpstr>
      <vt:lpstr>Arial</vt:lpstr>
      <vt:lpstr>Tw Cen MT</vt:lpstr>
      <vt:lpstr>Circuit</vt:lpstr>
      <vt:lpstr>Intra School Competition Programme </vt:lpstr>
      <vt:lpstr>Station 1: Tennis racket relay</vt:lpstr>
      <vt:lpstr>Station 2: zig zag pick up </vt:lpstr>
      <vt:lpstr>Station 3: Balancer / bouncer relay </vt:lpstr>
      <vt:lpstr>Station 4: ready position side taps</vt:lpstr>
      <vt:lpstr>Station 5: throw-hit-catch   </vt:lpstr>
      <vt:lpstr>Station 6: underarm serving    </vt:lpstr>
      <vt:lpstr>Team score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school games  intra school competition programme</dc:title>
  <dc:creator>Dyson, Debbie</dc:creator>
  <cp:lastModifiedBy>Simon Jones</cp:lastModifiedBy>
  <cp:revision>79</cp:revision>
  <dcterms:created xsi:type="dcterms:W3CDTF">2020-04-25T12:56:22Z</dcterms:created>
  <dcterms:modified xsi:type="dcterms:W3CDTF">2020-09-24T10:40:02Z</dcterms:modified>
</cp:coreProperties>
</file>