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g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g"/><Relationship Id="rId5" Type="http://schemas.openxmlformats.org/officeDocument/2006/relationships/image" Target="../media/image10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g"/><Relationship Id="rId5" Type="http://schemas.openxmlformats.org/officeDocument/2006/relationships/image" Target="../media/image11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g"/><Relationship Id="rId5" Type="http://schemas.openxmlformats.org/officeDocument/2006/relationships/image" Target="../media/image12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g"/><Relationship Id="rId5" Type="http://schemas.openxmlformats.org/officeDocument/2006/relationships/image" Target="../media/image13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E991D-C215-4A30-A5E0-17B673E556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100" y="2236763"/>
            <a:ext cx="11240086" cy="2053883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000" b="1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Virtual school games </a:t>
            </a:r>
            <a:br>
              <a:rPr lang="en-GB" sz="4000" b="1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</a:br>
            <a:r>
              <a:rPr lang="en-GB" sz="4000" b="1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intra school competition programme</a:t>
            </a:r>
            <a:br>
              <a:rPr lang="en-GB" sz="4000" b="1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</a:br>
            <a:endParaRPr lang="en-GB" sz="4000" b="1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791288-DB96-4175-AD1B-9C5797423F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62355" y="4073704"/>
            <a:ext cx="8791575" cy="1655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GB" sz="4400" b="1" dirty="0">
                <a:solidFill>
                  <a:srgbClr val="FF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Rugby  </a:t>
            </a:r>
          </a:p>
          <a:p>
            <a:pPr algn="ctr"/>
            <a:r>
              <a:rPr lang="en-GB" sz="2200" b="1" dirty="0">
                <a:solidFill>
                  <a:schemeClr val="tx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@</a:t>
            </a:r>
            <a:r>
              <a:rPr lang="en-GB" sz="2200" b="1" dirty="0" err="1">
                <a:solidFill>
                  <a:schemeClr val="tx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mcrschoolspe</a:t>
            </a:r>
            <a:r>
              <a:rPr lang="en-GB" sz="2200" b="1" dirty="0">
                <a:solidFill>
                  <a:schemeClr val="tx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 </a:t>
            </a:r>
          </a:p>
          <a:p>
            <a:pPr algn="ctr"/>
            <a:r>
              <a:rPr lang="en-GB" sz="2200" b="1" dirty="0">
                <a:solidFill>
                  <a:schemeClr val="tx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#</a:t>
            </a:r>
            <a:r>
              <a:rPr lang="en-GB" sz="2200" b="1" dirty="0" err="1">
                <a:solidFill>
                  <a:schemeClr val="tx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manchestervirtualschoolgames</a:t>
            </a:r>
            <a:endParaRPr lang="en-GB" sz="2200" b="1" dirty="0">
              <a:solidFill>
                <a:schemeClr val="tx1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B84C3FC-7A15-4A0C-9AA4-46E341D128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79463" y="5413691"/>
            <a:ext cx="1679917" cy="915265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8AB95279-FF75-400C-9820-EDF243FA31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111" y="4649039"/>
            <a:ext cx="1679917" cy="167991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60F3361-0A4B-4868-9EBC-F237D88E5E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60374" y="416525"/>
            <a:ext cx="2391121" cy="181933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47B917C8-1ED6-4B04-A1DA-9CE2D87D26F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81500" y="422449"/>
            <a:ext cx="2178874" cy="181340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540783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AD6BE-CBCD-4800-A2BB-3C1D4AA41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208135"/>
            <a:ext cx="9905998" cy="941227"/>
          </a:xfrm>
        </p:spPr>
        <p:txBody>
          <a:bodyPr/>
          <a:lstStyle/>
          <a:p>
            <a:pPr algn="ctr"/>
            <a:r>
              <a:rPr lang="en-GB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Station 1: ball handling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E3350F-5589-44D1-98E9-B5728F7734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35422" y="1178171"/>
            <a:ext cx="5600741" cy="364038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GB" sz="4200" u="sng" dirty="0">
                <a:solidFill>
                  <a:srgbClr val="FF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How to Organise </a:t>
            </a:r>
          </a:p>
          <a:p>
            <a:r>
              <a:rPr lang="en-GB" sz="3700" dirty="0">
                <a:solidFill>
                  <a:schemeClr val="bg1"/>
                </a:solidFill>
              </a:rPr>
              <a:t>Players line up in a straight line behind cone 1</a:t>
            </a:r>
          </a:p>
          <a:p>
            <a:r>
              <a:rPr lang="en-GB" sz="3700" dirty="0">
                <a:solidFill>
                  <a:schemeClr val="bg1"/>
                </a:solidFill>
              </a:rPr>
              <a:t>First player runs with the ball jumping over the cones and places the ball in the hoop (to score a Try)</a:t>
            </a:r>
          </a:p>
          <a:p>
            <a:r>
              <a:rPr lang="en-GB" sz="3700" dirty="0">
                <a:solidFill>
                  <a:schemeClr val="bg1"/>
                </a:solidFill>
              </a:rPr>
              <a:t>They continue running without the ball around cone 2 and pick up the ball on the way back jumping over the cones before passing the ball onto the next player waiting</a:t>
            </a:r>
          </a:p>
          <a:p>
            <a:r>
              <a:rPr lang="en-GB" sz="3700" dirty="0">
                <a:solidFill>
                  <a:schemeClr val="bg1"/>
                </a:solidFill>
              </a:rPr>
              <a:t>The team completes as many shuttles as they can in 5 minutes</a:t>
            </a:r>
          </a:p>
          <a:p>
            <a:endParaRPr lang="en-GB" sz="2200" dirty="0">
              <a:solidFill>
                <a:schemeClr val="bg1"/>
              </a:solidFill>
            </a:endParaRPr>
          </a:p>
          <a:p>
            <a:endParaRPr lang="en-GB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ADDE218-6327-4530-99A8-2F83DAB76A26}"/>
              </a:ext>
            </a:extLst>
          </p:cNvPr>
          <p:cNvSpPr txBox="1"/>
          <p:nvPr/>
        </p:nvSpPr>
        <p:spPr>
          <a:xfrm>
            <a:off x="7464011" y="4633893"/>
            <a:ext cx="3722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Test of speed &amp; co-ordination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8E0EE40-1E77-443C-B16E-7E0374B75D8A}"/>
              </a:ext>
            </a:extLst>
          </p:cNvPr>
          <p:cNvSpPr txBox="1"/>
          <p:nvPr/>
        </p:nvSpPr>
        <p:spPr>
          <a:xfrm>
            <a:off x="7464011" y="5184626"/>
            <a:ext cx="4061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Hold ball in 2 hands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CBE01F4-0C52-4E06-8745-6C37EBE36A6A}"/>
              </a:ext>
            </a:extLst>
          </p:cNvPr>
          <p:cNvSpPr txBox="1"/>
          <p:nvPr/>
        </p:nvSpPr>
        <p:spPr>
          <a:xfrm>
            <a:off x="7464011" y="5681493"/>
            <a:ext cx="2869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Place, don’t drop, the ball in the hoop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0A718B1-A8C2-42A6-84ED-C9F06FB442A8}"/>
              </a:ext>
            </a:extLst>
          </p:cNvPr>
          <p:cNvSpPr txBox="1"/>
          <p:nvPr/>
        </p:nvSpPr>
        <p:spPr>
          <a:xfrm>
            <a:off x="662942" y="1165105"/>
            <a:ext cx="509536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u="sng" dirty="0">
                <a:solidFill>
                  <a:srgbClr val="FF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Equipment &amp; Set Up</a:t>
            </a:r>
          </a:p>
          <a:p>
            <a:r>
              <a:rPr lang="en-GB" dirty="0">
                <a:solidFill>
                  <a:schemeClr val="bg1"/>
                </a:solidFill>
              </a:rPr>
              <a:t>	</a:t>
            </a:r>
          </a:p>
          <a:p>
            <a:r>
              <a:rPr lang="en-GB" dirty="0">
                <a:solidFill>
                  <a:schemeClr val="bg1"/>
                </a:solidFill>
              </a:rPr>
              <a:t>	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		</a:t>
            </a:r>
          </a:p>
          <a:p>
            <a:r>
              <a:rPr lang="en-GB" dirty="0">
                <a:solidFill>
                  <a:schemeClr val="bg1"/>
                </a:solidFill>
              </a:rPr>
              <a:t>	</a:t>
            </a:r>
            <a:endParaRPr lang="en-GB" sz="1000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	</a:t>
            </a:r>
          </a:p>
          <a:p>
            <a:r>
              <a:rPr lang="en-GB" dirty="0">
                <a:solidFill>
                  <a:schemeClr val="bg1"/>
                </a:solidFill>
              </a:rPr>
              <a:t> </a:t>
            </a:r>
          </a:p>
          <a:p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8C59BD3-6E51-4D5C-A923-2A0B8ACEFB9B}"/>
              </a:ext>
            </a:extLst>
          </p:cNvPr>
          <p:cNvSpPr txBox="1"/>
          <p:nvPr/>
        </p:nvSpPr>
        <p:spPr>
          <a:xfrm>
            <a:off x="927022" y="2013291"/>
            <a:ext cx="494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Set up as per diagram  </a:t>
            </a:r>
            <a:endParaRPr lang="en-GB" sz="15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4B6A2B6-D81D-42BD-B1A7-161436C08FB2}"/>
              </a:ext>
            </a:extLst>
          </p:cNvPr>
          <p:cNvSpPr txBox="1"/>
          <p:nvPr/>
        </p:nvSpPr>
        <p:spPr>
          <a:xfrm>
            <a:off x="933618" y="1615651"/>
            <a:ext cx="4645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Team Challenge (Teams of 6)  </a:t>
            </a:r>
            <a:endParaRPr lang="en-GB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EA3F3CB-14DA-4F69-99AF-CF2C48557C6B}"/>
              </a:ext>
            </a:extLst>
          </p:cNvPr>
          <p:cNvSpPr txBox="1"/>
          <p:nvPr/>
        </p:nvSpPr>
        <p:spPr>
          <a:xfrm>
            <a:off x="874966" y="2532616"/>
            <a:ext cx="4694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 Equipment: Ball, marker cones, hoop, stopwatch</a:t>
            </a:r>
            <a:endParaRPr lang="en-GB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A6FCCA5-1B90-41A1-9258-EBFE31657EB1}"/>
              </a:ext>
            </a:extLst>
          </p:cNvPr>
          <p:cNvSpPr txBox="1"/>
          <p:nvPr/>
        </p:nvSpPr>
        <p:spPr>
          <a:xfrm>
            <a:off x="933618" y="3182689"/>
            <a:ext cx="4906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 </a:t>
            </a:r>
            <a:endParaRPr lang="en-GB" dirty="0"/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EF3C06E2-DDAA-4C2F-B87B-5B9F94DDBA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7452" y="143852"/>
            <a:ext cx="1679917" cy="915265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CFA90C22-00E4-4BFE-88BD-5AE2B75867A3}"/>
              </a:ext>
            </a:extLst>
          </p:cNvPr>
          <p:cNvSpPr txBox="1"/>
          <p:nvPr/>
        </p:nvSpPr>
        <p:spPr>
          <a:xfrm>
            <a:off x="1078228" y="3566441"/>
            <a:ext cx="490614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Scoring: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sz="1700" dirty="0"/>
              <a:t>Calculate the total number of completed shuttles (there &amp; back) in 5 minutes. Discount any where the ball is dropped when placing it in the hoop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61C1653-3E27-44F2-8CDE-B1A23F1531A6}"/>
              </a:ext>
            </a:extLst>
          </p:cNvPr>
          <p:cNvSpPr txBox="1"/>
          <p:nvPr/>
        </p:nvSpPr>
        <p:spPr>
          <a:xfrm>
            <a:off x="846747" y="3022573"/>
            <a:ext cx="4710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 Sports Leader, teacher or TA to time and record</a:t>
            </a:r>
            <a:endParaRPr lang="en-GB" dirty="0"/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0DF875A0-779A-429D-9483-B5C1451B15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 flipV="1">
            <a:off x="607140" y="3115706"/>
            <a:ext cx="245019" cy="245019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45827CC8-454C-4083-BF62-1A0DA5585E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7091895" y="5790092"/>
            <a:ext cx="254384" cy="254384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FDD1EEEA-FF8D-4E39-920F-BECB7688E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7091895" y="5252406"/>
            <a:ext cx="254384" cy="254384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C264A5C5-FB23-4E84-A46F-C5586C580E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7091895" y="4704033"/>
            <a:ext cx="254384" cy="254384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8844409A-AB2B-423E-BD47-C9A76362AA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 flipV="1">
            <a:off x="585868" y="2616812"/>
            <a:ext cx="245019" cy="245019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55428EC2-9215-4D2F-AF26-E72224CE51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 flipV="1">
            <a:off x="591473" y="2137059"/>
            <a:ext cx="245019" cy="245019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2822DC77-962D-4486-BCA0-F35A14EDB8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 flipV="1">
            <a:off x="608801" y="1705477"/>
            <a:ext cx="245019" cy="24501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90C5355-7DE4-4A27-B899-9578F2D289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2366" y="3675048"/>
            <a:ext cx="342827" cy="47491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647234D-9EB7-4D9C-BD8D-183363FCFBD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7824" y="4873525"/>
            <a:ext cx="6366956" cy="1390964"/>
          </a:xfrm>
          <a:prstGeom prst="rect">
            <a:avLst/>
          </a:prstGeom>
        </p:spPr>
      </p:pic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4CA20E38-D9D9-4FCD-B443-9670F157060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8377" y="190469"/>
            <a:ext cx="942870" cy="86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787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AD6BE-CBCD-4800-A2BB-3C1D4AA41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208135"/>
            <a:ext cx="9905998" cy="941227"/>
          </a:xfrm>
        </p:spPr>
        <p:txBody>
          <a:bodyPr/>
          <a:lstStyle/>
          <a:p>
            <a:pPr algn="ctr"/>
            <a:r>
              <a:rPr lang="en-GB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Station 2: agility run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E3350F-5589-44D1-98E9-B5728F7734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35422" y="1178171"/>
            <a:ext cx="5600741" cy="364038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GB" sz="4200" u="sng" dirty="0">
                <a:solidFill>
                  <a:srgbClr val="FF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How to Organise </a:t>
            </a:r>
          </a:p>
          <a:p>
            <a:r>
              <a:rPr lang="en-GB" sz="3700" dirty="0">
                <a:solidFill>
                  <a:schemeClr val="bg1"/>
                </a:solidFill>
              </a:rPr>
              <a:t>Players line up in a straight line behind cone 1</a:t>
            </a:r>
          </a:p>
          <a:p>
            <a:r>
              <a:rPr lang="en-GB" sz="3700" dirty="0">
                <a:solidFill>
                  <a:schemeClr val="bg1"/>
                </a:solidFill>
              </a:rPr>
              <a:t>First player runs with the ball to touch cone 2 with the ball before zig zagging their way doing the same to cones 3-6</a:t>
            </a:r>
          </a:p>
          <a:p>
            <a:r>
              <a:rPr lang="en-GB" sz="3700" dirty="0">
                <a:solidFill>
                  <a:schemeClr val="bg1"/>
                </a:solidFill>
              </a:rPr>
              <a:t>After touching cone 6 they run straight back to cone 1 and pass the ball onto the next player waiting</a:t>
            </a:r>
          </a:p>
          <a:p>
            <a:r>
              <a:rPr lang="en-GB" sz="3700" dirty="0">
                <a:solidFill>
                  <a:schemeClr val="bg1"/>
                </a:solidFill>
              </a:rPr>
              <a:t>The team completes as many agility runs as they can in 5 minutes</a:t>
            </a:r>
          </a:p>
          <a:p>
            <a:endParaRPr lang="en-GB" sz="2200" dirty="0">
              <a:solidFill>
                <a:schemeClr val="bg1"/>
              </a:solidFill>
            </a:endParaRPr>
          </a:p>
          <a:p>
            <a:endParaRPr lang="en-GB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ADDE218-6327-4530-99A8-2F83DAB76A26}"/>
              </a:ext>
            </a:extLst>
          </p:cNvPr>
          <p:cNvSpPr txBox="1"/>
          <p:nvPr/>
        </p:nvSpPr>
        <p:spPr>
          <a:xfrm>
            <a:off x="7464011" y="4633893"/>
            <a:ext cx="3722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Test of speed, agility &amp; co-ordination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8E0EE40-1E77-443C-B16E-7E0374B75D8A}"/>
              </a:ext>
            </a:extLst>
          </p:cNvPr>
          <p:cNvSpPr txBox="1"/>
          <p:nvPr/>
        </p:nvSpPr>
        <p:spPr>
          <a:xfrm>
            <a:off x="7464011" y="5184626"/>
            <a:ext cx="4061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Hold ball in 2 hands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CBE01F4-0C52-4E06-8745-6C37EBE36A6A}"/>
              </a:ext>
            </a:extLst>
          </p:cNvPr>
          <p:cNvSpPr txBox="1"/>
          <p:nvPr/>
        </p:nvSpPr>
        <p:spPr>
          <a:xfrm>
            <a:off x="7464011" y="5681493"/>
            <a:ext cx="34525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Touch the cones with the ball - don’t drop the ball onto them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0A718B1-A8C2-42A6-84ED-C9F06FB442A8}"/>
              </a:ext>
            </a:extLst>
          </p:cNvPr>
          <p:cNvSpPr txBox="1"/>
          <p:nvPr/>
        </p:nvSpPr>
        <p:spPr>
          <a:xfrm>
            <a:off x="662942" y="1165105"/>
            <a:ext cx="509536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u="sng" dirty="0">
                <a:solidFill>
                  <a:srgbClr val="FF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Equipment &amp; Set Up</a:t>
            </a:r>
          </a:p>
          <a:p>
            <a:r>
              <a:rPr lang="en-GB" dirty="0">
                <a:solidFill>
                  <a:schemeClr val="bg1"/>
                </a:solidFill>
              </a:rPr>
              <a:t>	</a:t>
            </a:r>
          </a:p>
          <a:p>
            <a:r>
              <a:rPr lang="en-GB" dirty="0">
                <a:solidFill>
                  <a:schemeClr val="bg1"/>
                </a:solidFill>
              </a:rPr>
              <a:t>	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		</a:t>
            </a:r>
          </a:p>
          <a:p>
            <a:r>
              <a:rPr lang="en-GB" dirty="0">
                <a:solidFill>
                  <a:schemeClr val="bg1"/>
                </a:solidFill>
              </a:rPr>
              <a:t>	</a:t>
            </a:r>
            <a:endParaRPr lang="en-GB" sz="1000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	</a:t>
            </a:r>
          </a:p>
          <a:p>
            <a:r>
              <a:rPr lang="en-GB" dirty="0">
                <a:solidFill>
                  <a:schemeClr val="bg1"/>
                </a:solidFill>
              </a:rPr>
              <a:t> </a:t>
            </a:r>
          </a:p>
          <a:p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8C59BD3-6E51-4D5C-A923-2A0B8ACEFB9B}"/>
              </a:ext>
            </a:extLst>
          </p:cNvPr>
          <p:cNvSpPr txBox="1"/>
          <p:nvPr/>
        </p:nvSpPr>
        <p:spPr>
          <a:xfrm>
            <a:off x="927022" y="2013291"/>
            <a:ext cx="494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Set up as per diagram  </a:t>
            </a:r>
            <a:endParaRPr lang="en-GB" sz="15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4B6A2B6-D81D-42BD-B1A7-161436C08FB2}"/>
              </a:ext>
            </a:extLst>
          </p:cNvPr>
          <p:cNvSpPr txBox="1"/>
          <p:nvPr/>
        </p:nvSpPr>
        <p:spPr>
          <a:xfrm>
            <a:off x="933618" y="1615651"/>
            <a:ext cx="4645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Team Challenge (Teams of 6)  </a:t>
            </a:r>
            <a:endParaRPr lang="en-GB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EA3F3CB-14DA-4F69-99AF-CF2C48557C6B}"/>
              </a:ext>
            </a:extLst>
          </p:cNvPr>
          <p:cNvSpPr txBox="1"/>
          <p:nvPr/>
        </p:nvSpPr>
        <p:spPr>
          <a:xfrm>
            <a:off x="874966" y="2532616"/>
            <a:ext cx="4694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 Equipment: Ball, marker cones, stopwatch</a:t>
            </a:r>
            <a:endParaRPr lang="en-GB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A6FCCA5-1B90-41A1-9258-EBFE31657EB1}"/>
              </a:ext>
            </a:extLst>
          </p:cNvPr>
          <p:cNvSpPr txBox="1"/>
          <p:nvPr/>
        </p:nvSpPr>
        <p:spPr>
          <a:xfrm>
            <a:off x="933618" y="3182689"/>
            <a:ext cx="4906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 </a:t>
            </a:r>
            <a:endParaRPr lang="en-GB" dirty="0"/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EF3C06E2-DDAA-4C2F-B87B-5B9F94DDBA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7452" y="143852"/>
            <a:ext cx="1679917" cy="915265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CFA90C22-00E4-4BFE-88BD-5AE2B75867A3}"/>
              </a:ext>
            </a:extLst>
          </p:cNvPr>
          <p:cNvSpPr txBox="1"/>
          <p:nvPr/>
        </p:nvSpPr>
        <p:spPr>
          <a:xfrm>
            <a:off x="1078228" y="3566441"/>
            <a:ext cx="490614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Scoring: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sz="1700" dirty="0"/>
              <a:t>Calculate the total number of completed agility runs in 5 minutes. Discount any where the ball </a:t>
            </a:r>
          </a:p>
          <a:p>
            <a:r>
              <a:rPr lang="en-GB" sz="1700" dirty="0"/>
              <a:t>is dropped onto the cones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61C1653-3E27-44F2-8CDE-B1A23F1531A6}"/>
              </a:ext>
            </a:extLst>
          </p:cNvPr>
          <p:cNvSpPr txBox="1"/>
          <p:nvPr/>
        </p:nvSpPr>
        <p:spPr>
          <a:xfrm>
            <a:off x="846747" y="3022573"/>
            <a:ext cx="4710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 Sports Leader, teacher or TA to time and record</a:t>
            </a:r>
            <a:endParaRPr lang="en-GB" dirty="0"/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0DF875A0-779A-429D-9483-B5C1451B15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 flipV="1">
            <a:off x="591472" y="3113068"/>
            <a:ext cx="245019" cy="245019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45827CC8-454C-4083-BF62-1A0DA5585E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7091895" y="5790092"/>
            <a:ext cx="254384" cy="254384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FDD1EEEA-FF8D-4E39-920F-BECB7688E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7091895" y="5252406"/>
            <a:ext cx="254384" cy="254384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C264A5C5-FB23-4E84-A46F-C5586C580E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7091895" y="4704033"/>
            <a:ext cx="254384" cy="254384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8844409A-AB2B-423E-BD47-C9A76362AA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 flipV="1">
            <a:off x="585868" y="2616812"/>
            <a:ext cx="245019" cy="245019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55428EC2-9215-4D2F-AF26-E72224CE51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 flipV="1">
            <a:off x="591473" y="2137059"/>
            <a:ext cx="245019" cy="245019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2822DC77-962D-4486-BCA0-F35A14EDB8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 flipV="1">
            <a:off x="591472" y="1705493"/>
            <a:ext cx="245019" cy="24501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90C5355-7DE4-4A27-B899-9578F2D289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2366" y="3675048"/>
            <a:ext cx="342827" cy="47491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DACA708-47EE-4FC6-A229-5655B69FFC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3779" y="4827585"/>
            <a:ext cx="5600741" cy="1635253"/>
          </a:xfrm>
          <a:prstGeom prst="rect">
            <a:avLst/>
          </a:prstGeom>
        </p:spPr>
      </p:pic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491E5AB9-4BFB-4BCE-AD99-6F68AA15ED1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0714" y="188769"/>
            <a:ext cx="962877" cy="91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538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AD6BE-CBCD-4800-A2BB-3C1D4AA41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208135"/>
            <a:ext cx="9905998" cy="941227"/>
          </a:xfrm>
        </p:spPr>
        <p:txBody>
          <a:bodyPr/>
          <a:lstStyle/>
          <a:p>
            <a:pPr algn="ctr"/>
            <a:r>
              <a:rPr lang="en-GB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Station 3: catching circle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E3350F-5589-44D1-98E9-B5728F7734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4412" y="1106504"/>
            <a:ext cx="5600741" cy="364038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sz="4200" u="sng" dirty="0">
                <a:solidFill>
                  <a:srgbClr val="FF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How to Organise </a:t>
            </a:r>
          </a:p>
          <a:p>
            <a:r>
              <a:rPr lang="en-GB" sz="3700" dirty="0">
                <a:solidFill>
                  <a:schemeClr val="bg1"/>
                </a:solidFill>
              </a:rPr>
              <a:t>Players line up behind a cone set as a circle around the Leader / Passer</a:t>
            </a:r>
          </a:p>
          <a:p>
            <a:r>
              <a:rPr lang="en-GB" sz="3700" dirty="0">
                <a:solidFill>
                  <a:schemeClr val="bg1"/>
                </a:solidFill>
              </a:rPr>
              <a:t>The Leader rugby passes the ball to Player 1 who catches and passes it back to the leader</a:t>
            </a:r>
          </a:p>
          <a:p>
            <a:r>
              <a:rPr lang="en-GB" sz="3700" dirty="0">
                <a:solidFill>
                  <a:schemeClr val="bg1"/>
                </a:solidFill>
              </a:rPr>
              <a:t>The leader then repeats with player 2 and so until they have gone round all the players </a:t>
            </a:r>
          </a:p>
          <a:p>
            <a:r>
              <a:rPr lang="en-GB" sz="3700" dirty="0">
                <a:solidFill>
                  <a:schemeClr val="bg1"/>
                </a:solidFill>
              </a:rPr>
              <a:t>This is repeated as many times as possible in 5 minutes.</a:t>
            </a:r>
          </a:p>
          <a:p>
            <a:endParaRPr lang="en-GB" sz="2200" dirty="0">
              <a:solidFill>
                <a:schemeClr val="bg1"/>
              </a:solidFill>
            </a:endParaRPr>
          </a:p>
          <a:p>
            <a:endParaRPr lang="en-GB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ADDE218-6327-4530-99A8-2F83DAB76A26}"/>
              </a:ext>
            </a:extLst>
          </p:cNvPr>
          <p:cNvSpPr txBox="1"/>
          <p:nvPr/>
        </p:nvSpPr>
        <p:spPr>
          <a:xfrm>
            <a:off x="7204301" y="4852102"/>
            <a:ext cx="3807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Good ready position to receive the ball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8E0EE40-1E77-443C-B16E-7E0374B75D8A}"/>
              </a:ext>
            </a:extLst>
          </p:cNvPr>
          <p:cNvSpPr txBox="1"/>
          <p:nvPr/>
        </p:nvSpPr>
        <p:spPr>
          <a:xfrm>
            <a:off x="7204301" y="5326644"/>
            <a:ext cx="4061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Hands ready in ‘W’ shape, eye on the ball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CBE01F4-0C52-4E06-8745-6C37EBE36A6A}"/>
              </a:ext>
            </a:extLst>
          </p:cNvPr>
          <p:cNvSpPr txBox="1"/>
          <p:nvPr/>
        </p:nvSpPr>
        <p:spPr>
          <a:xfrm>
            <a:off x="7204301" y="5894338"/>
            <a:ext cx="3452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Accurate pass into players hands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0A718B1-A8C2-42A6-84ED-C9F06FB442A8}"/>
              </a:ext>
            </a:extLst>
          </p:cNvPr>
          <p:cNvSpPr txBox="1"/>
          <p:nvPr/>
        </p:nvSpPr>
        <p:spPr>
          <a:xfrm>
            <a:off x="662942" y="1165105"/>
            <a:ext cx="509536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u="sng" dirty="0">
                <a:solidFill>
                  <a:srgbClr val="FF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Equipment &amp; Set Up</a:t>
            </a:r>
          </a:p>
          <a:p>
            <a:r>
              <a:rPr lang="en-GB" dirty="0">
                <a:solidFill>
                  <a:schemeClr val="bg1"/>
                </a:solidFill>
              </a:rPr>
              <a:t>	</a:t>
            </a:r>
          </a:p>
          <a:p>
            <a:r>
              <a:rPr lang="en-GB" dirty="0">
                <a:solidFill>
                  <a:schemeClr val="bg1"/>
                </a:solidFill>
              </a:rPr>
              <a:t>	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		</a:t>
            </a:r>
          </a:p>
          <a:p>
            <a:r>
              <a:rPr lang="en-GB" dirty="0">
                <a:solidFill>
                  <a:schemeClr val="bg1"/>
                </a:solidFill>
              </a:rPr>
              <a:t>	</a:t>
            </a:r>
            <a:endParaRPr lang="en-GB" sz="1000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	</a:t>
            </a:r>
          </a:p>
          <a:p>
            <a:r>
              <a:rPr lang="en-GB" dirty="0">
                <a:solidFill>
                  <a:schemeClr val="bg1"/>
                </a:solidFill>
              </a:rPr>
              <a:t> </a:t>
            </a:r>
          </a:p>
          <a:p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8C59BD3-6E51-4D5C-A923-2A0B8ACEFB9B}"/>
              </a:ext>
            </a:extLst>
          </p:cNvPr>
          <p:cNvSpPr txBox="1"/>
          <p:nvPr/>
        </p:nvSpPr>
        <p:spPr>
          <a:xfrm>
            <a:off x="946528" y="2013291"/>
            <a:ext cx="494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Set up as per diagram  </a:t>
            </a:r>
            <a:endParaRPr lang="en-GB" sz="15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4B6A2B6-D81D-42BD-B1A7-161436C08FB2}"/>
              </a:ext>
            </a:extLst>
          </p:cNvPr>
          <p:cNvSpPr txBox="1"/>
          <p:nvPr/>
        </p:nvSpPr>
        <p:spPr>
          <a:xfrm>
            <a:off x="933618" y="1601767"/>
            <a:ext cx="4645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Team Challenge (Teams of 6)  </a:t>
            </a:r>
            <a:endParaRPr lang="en-GB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EA3F3CB-14DA-4F69-99AF-CF2C48557C6B}"/>
              </a:ext>
            </a:extLst>
          </p:cNvPr>
          <p:cNvSpPr txBox="1"/>
          <p:nvPr/>
        </p:nvSpPr>
        <p:spPr>
          <a:xfrm>
            <a:off x="834131" y="2436781"/>
            <a:ext cx="4694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 Equipment: Ball, marker cones, stopwatch</a:t>
            </a:r>
            <a:endParaRPr lang="en-GB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A6FCCA5-1B90-41A1-9258-EBFE31657EB1}"/>
              </a:ext>
            </a:extLst>
          </p:cNvPr>
          <p:cNvSpPr txBox="1"/>
          <p:nvPr/>
        </p:nvSpPr>
        <p:spPr>
          <a:xfrm>
            <a:off x="933618" y="3182689"/>
            <a:ext cx="4906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 </a:t>
            </a:r>
            <a:endParaRPr lang="en-GB" dirty="0"/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EF3C06E2-DDAA-4C2F-B87B-5B9F94DDBA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7452" y="143852"/>
            <a:ext cx="1679917" cy="915265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CFA90C22-00E4-4BFE-88BD-5AE2B75867A3}"/>
              </a:ext>
            </a:extLst>
          </p:cNvPr>
          <p:cNvSpPr txBox="1"/>
          <p:nvPr/>
        </p:nvSpPr>
        <p:spPr>
          <a:xfrm>
            <a:off x="1005769" y="3242775"/>
            <a:ext cx="490614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Scoring: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sz="1700" dirty="0"/>
              <a:t>Calculate the total number of completed (caught) passes in 5 minutes 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61C1653-3E27-44F2-8CDE-B1A23F1531A6}"/>
              </a:ext>
            </a:extLst>
          </p:cNvPr>
          <p:cNvSpPr txBox="1"/>
          <p:nvPr/>
        </p:nvSpPr>
        <p:spPr>
          <a:xfrm>
            <a:off x="834131" y="2828067"/>
            <a:ext cx="4710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 Sports Leader, teacher or TA to time and record</a:t>
            </a:r>
            <a:endParaRPr lang="en-GB" dirty="0"/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0DF875A0-779A-429D-9483-B5C1451B15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 flipV="1">
            <a:off x="581440" y="2898610"/>
            <a:ext cx="245019" cy="245019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45827CC8-454C-4083-BF62-1A0DA5585E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6914139" y="5969273"/>
            <a:ext cx="254384" cy="254384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FDD1EEEA-FF8D-4E39-920F-BECB7688E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6895750" y="5390877"/>
            <a:ext cx="254384" cy="254384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C264A5C5-FB23-4E84-A46F-C5586C580E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6893488" y="4891464"/>
            <a:ext cx="254384" cy="254384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8844409A-AB2B-423E-BD47-C9A76362AA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 flipV="1">
            <a:off x="589112" y="2532616"/>
            <a:ext cx="245019" cy="245019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55428EC2-9215-4D2F-AF26-E72224CE51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 flipV="1">
            <a:off x="591473" y="2113669"/>
            <a:ext cx="245019" cy="245019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2822DC77-962D-4486-BCA0-F35A14EDB8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 flipV="1">
            <a:off x="592038" y="1708017"/>
            <a:ext cx="245019" cy="24501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90C5355-7DE4-4A27-B899-9578F2D289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348" y="3325937"/>
            <a:ext cx="342827" cy="47491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6A36DD7-D3A7-46B5-B61D-5F6068F7246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3113" y="4947755"/>
            <a:ext cx="5037914" cy="1649575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34F4F6C1-4068-4B1A-9D72-6FC2204CF205}"/>
              </a:ext>
            </a:extLst>
          </p:cNvPr>
          <p:cNvSpPr txBox="1"/>
          <p:nvPr/>
        </p:nvSpPr>
        <p:spPr>
          <a:xfrm>
            <a:off x="496847" y="3907027"/>
            <a:ext cx="5261460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50" dirty="0">
                <a:solidFill>
                  <a:srgbClr val="FF0000"/>
                </a:solidFill>
              </a:rPr>
              <a:t>MODIFY: </a:t>
            </a:r>
            <a:r>
              <a:rPr lang="en-GB" sz="1650" dirty="0">
                <a:solidFill>
                  <a:schemeClr val="bg1"/>
                </a:solidFill>
              </a:rPr>
              <a:t> Alternate so that the activity is one rotation of return passes to the leader and one rotation of players passing the ball around the circle i.e. 1-2-3-4-5-Leader</a:t>
            </a:r>
            <a:endParaRPr lang="en-GB" sz="1650" dirty="0"/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EDDB63F0-9FF4-4417-8DC9-EC6E43036CE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3704" y="154971"/>
            <a:ext cx="1006621" cy="951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947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AD6BE-CBCD-4800-A2BB-3C1D4AA41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208135"/>
            <a:ext cx="9905998" cy="941227"/>
          </a:xfrm>
        </p:spPr>
        <p:txBody>
          <a:bodyPr/>
          <a:lstStyle/>
          <a:p>
            <a:pPr algn="ctr"/>
            <a:r>
              <a:rPr lang="en-GB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Station 4: kicking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E3350F-5589-44D1-98E9-B5728F7734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35422" y="1095133"/>
            <a:ext cx="5600741" cy="3706148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GB" sz="5200" u="sng" dirty="0">
                <a:solidFill>
                  <a:srgbClr val="FF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How to Organise </a:t>
            </a:r>
          </a:p>
          <a:p>
            <a:r>
              <a:rPr lang="en-GB" sz="4900" dirty="0">
                <a:solidFill>
                  <a:schemeClr val="bg1"/>
                </a:solidFill>
              </a:rPr>
              <a:t>Players take it in turns to take their kick with non kickers waiting their turn</a:t>
            </a:r>
          </a:p>
          <a:p>
            <a:r>
              <a:rPr lang="en-GB" sz="4900" dirty="0">
                <a:solidFill>
                  <a:schemeClr val="bg1"/>
                </a:solidFill>
              </a:rPr>
              <a:t>Players aim to kick the ball to land in one of the scoring zones </a:t>
            </a:r>
          </a:p>
          <a:p>
            <a:r>
              <a:rPr lang="en-GB" sz="4900" dirty="0">
                <a:solidFill>
                  <a:schemeClr val="bg1"/>
                </a:solidFill>
              </a:rPr>
              <a:t>This is a test of kicking accuracy. Points are scored from where the ball first lands</a:t>
            </a:r>
          </a:p>
          <a:p>
            <a:r>
              <a:rPr lang="en-GB" sz="4900" dirty="0">
                <a:solidFill>
                  <a:schemeClr val="bg1"/>
                </a:solidFill>
              </a:rPr>
              <a:t>Players take it in turns to kick and have as many goes as possible in 5 minutes. TIP – have approx. 3 balls for this activity</a:t>
            </a:r>
          </a:p>
          <a:p>
            <a:r>
              <a:rPr lang="en-GB" sz="4900" dirty="0">
                <a:solidFill>
                  <a:schemeClr val="bg1"/>
                </a:solidFill>
              </a:rPr>
              <a:t>Players should kick off a tee or disc cone. The activity can however be played with players kicking from hand (this should be consistent for all teams)</a:t>
            </a:r>
          </a:p>
          <a:p>
            <a:endParaRPr lang="en-GB" sz="2200" dirty="0">
              <a:solidFill>
                <a:schemeClr val="bg1"/>
              </a:solidFill>
            </a:endParaRPr>
          </a:p>
          <a:p>
            <a:endParaRPr lang="en-GB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8E0EE40-1E77-443C-B16E-7E0374B75D8A}"/>
              </a:ext>
            </a:extLst>
          </p:cNvPr>
          <p:cNvSpPr txBox="1"/>
          <p:nvPr/>
        </p:nvSpPr>
        <p:spPr>
          <a:xfrm>
            <a:off x="7464011" y="4687389"/>
            <a:ext cx="4061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Test of accuracy before power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CBE01F4-0C52-4E06-8745-6C37EBE36A6A}"/>
              </a:ext>
            </a:extLst>
          </p:cNvPr>
          <p:cNvSpPr txBox="1"/>
          <p:nvPr/>
        </p:nvSpPr>
        <p:spPr>
          <a:xfrm>
            <a:off x="7464010" y="5762867"/>
            <a:ext cx="4061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Approach and kick with a smooth action following ‘through the ball’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0A718B1-A8C2-42A6-84ED-C9F06FB442A8}"/>
              </a:ext>
            </a:extLst>
          </p:cNvPr>
          <p:cNvSpPr txBox="1"/>
          <p:nvPr/>
        </p:nvSpPr>
        <p:spPr>
          <a:xfrm>
            <a:off x="662942" y="1165105"/>
            <a:ext cx="509536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u="sng" dirty="0">
                <a:solidFill>
                  <a:srgbClr val="FF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Equipment &amp; Set Up</a:t>
            </a:r>
          </a:p>
          <a:p>
            <a:r>
              <a:rPr lang="en-GB" dirty="0">
                <a:solidFill>
                  <a:schemeClr val="bg1"/>
                </a:solidFill>
              </a:rPr>
              <a:t>	</a:t>
            </a:r>
          </a:p>
          <a:p>
            <a:r>
              <a:rPr lang="en-GB" dirty="0">
                <a:solidFill>
                  <a:schemeClr val="bg1"/>
                </a:solidFill>
              </a:rPr>
              <a:t>	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		</a:t>
            </a:r>
          </a:p>
          <a:p>
            <a:r>
              <a:rPr lang="en-GB" dirty="0">
                <a:solidFill>
                  <a:schemeClr val="bg1"/>
                </a:solidFill>
              </a:rPr>
              <a:t>	</a:t>
            </a:r>
            <a:endParaRPr lang="en-GB" sz="1000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	</a:t>
            </a:r>
          </a:p>
          <a:p>
            <a:r>
              <a:rPr lang="en-GB" dirty="0">
                <a:solidFill>
                  <a:schemeClr val="bg1"/>
                </a:solidFill>
              </a:rPr>
              <a:t> </a:t>
            </a:r>
          </a:p>
          <a:p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8C59BD3-6E51-4D5C-A923-2A0B8ACEFB9B}"/>
              </a:ext>
            </a:extLst>
          </p:cNvPr>
          <p:cNvSpPr txBox="1"/>
          <p:nvPr/>
        </p:nvSpPr>
        <p:spPr>
          <a:xfrm>
            <a:off x="927022" y="1956424"/>
            <a:ext cx="494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Set up as per diagram  </a:t>
            </a:r>
            <a:endParaRPr lang="en-GB" sz="15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4B6A2B6-D81D-42BD-B1A7-161436C08FB2}"/>
              </a:ext>
            </a:extLst>
          </p:cNvPr>
          <p:cNvSpPr txBox="1"/>
          <p:nvPr/>
        </p:nvSpPr>
        <p:spPr>
          <a:xfrm>
            <a:off x="923208" y="1613411"/>
            <a:ext cx="4645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Team Challenge (Teams of 6)  </a:t>
            </a:r>
            <a:endParaRPr lang="en-GB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EA3F3CB-14DA-4F69-99AF-CF2C48557C6B}"/>
              </a:ext>
            </a:extLst>
          </p:cNvPr>
          <p:cNvSpPr txBox="1"/>
          <p:nvPr/>
        </p:nvSpPr>
        <p:spPr>
          <a:xfrm>
            <a:off x="939981" y="2276866"/>
            <a:ext cx="46231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Equipment: Balls, marker cones, stopwatch, kicking tee or disc cone</a:t>
            </a:r>
            <a:endParaRPr lang="en-GB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A6FCCA5-1B90-41A1-9258-EBFE31657EB1}"/>
              </a:ext>
            </a:extLst>
          </p:cNvPr>
          <p:cNvSpPr txBox="1"/>
          <p:nvPr/>
        </p:nvSpPr>
        <p:spPr>
          <a:xfrm>
            <a:off x="933618" y="3182689"/>
            <a:ext cx="4906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 </a:t>
            </a:r>
            <a:endParaRPr lang="en-GB" dirty="0"/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EF3C06E2-DDAA-4C2F-B87B-5B9F94DDBA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7452" y="143852"/>
            <a:ext cx="1679917" cy="915265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CFA90C22-00E4-4BFE-88BD-5AE2B75867A3}"/>
              </a:ext>
            </a:extLst>
          </p:cNvPr>
          <p:cNvSpPr txBox="1"/>
          <p:nvPr/>
        </p:nvSpPr>
        <p:spPr>
          <a:xfrm>
            <a:off x="1040717" y="3923085"/>
            <a:ext cx="490614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Scoring: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sz="1700" dirty="0"/>
              <a:t>Calculate the total number of kicking points scored in 5 minutes  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61C1653-3E27-44F2-8CDE-B1A23F1531A6}"/>
              </a:ext>
            </a:extLst>
          </p:cNvPr>
          <p:cNvSpPr txBox="1"/>
          <p:nvPr/>
        </p:nvSpPr>
        <p:spPr>
          <a:xfrm>
            <a:off x="857956" y="3517715"/>
            <a:ext cx="4710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 Sports Leader, teacher or TA to time and record</a:t>
            </a:r>
            <a:endParaRPr lang="en-GB" dirty="0"/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0DF875A0-779A-429D-9483-B5C1451B15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 flipV="1">
            <a:off x="591642" y="2987364"/>
            <a:ext cx="245019" cy="245019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45827CC8-454C-4083-BF62-1A0DA5585E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7091895" y="5790092"/>
            <a:ext cx="254384" cy="254384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FDD1EEEA-FF8D-4E39-920F-BECB7688E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7091895" y="5252406"/>
            <a:ext cx="254384" cy="254384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8844409A-AB2B-423E-BD47-C9A76362AA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 flipV="1">
            <a:off x="588748" y="2424224"/>
            <a:ext cx="245019" cy="245019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55428EC2-9215-4D2F-AF26-E72224CE51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 flipV="1">
            <a:off x="606480" y="2052548"/>
            <a:ext cx="245019" cy="245019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2822DC77-962D-4486-BCA0-F35A14EDB8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 flipV="1">
            <a:off x="606720" y="1677807"/>
            <a:ext cx="245019" cy="24501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90C5355-7DE4-4A27-B899-9578F2D289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458" y="4054405"/>
            <a:ext cx="342827" cy="47491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8D7437C-8F99-480C-8482-DA0A9042F67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0128" y="4801281"/>
            <a:ext cx="6087325" cy="1743318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04602BE7-35F6-40A4-8ED9-ED8BD82855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 flipV="1">
            <a:off x="588747" y="3606662"/>
            <a:ext cx="245019" cy="245019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B7C6A1BC-271A-4267-9AB6-42FFFBB8A260}"/>
              </a:ext>
            </a:extLst>
          </p:cNvPr>
          <p:cNvSpPr txBox="1"/>
          <p:nvPr/>
        </p:nvSpPr>
        <p:spPr>
          <a:xfrm>
            <a:off x="946438" y="2918664"/>
            <a:ext cx="4906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If no tee or suitable disc cone players can kick out of their hands  </a:t>
            </a:r>
            <a:endParaRPr lang="en-GB" sz="1500" dirty="0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4E60BDCD-DA8C-45CC-B8A2-CE60A4D449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7091895" y="4772459"/>
            <a:ext cx="254384" cy="254384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D6201817-DECC-4992-B39E-1A72A6B0B32B}"/>
              </a:ext>
            </a:extLst>
          </p:cNvPr>
          <p:cNvSpPr txBox="1"/>
          <p:nvPr/>
        </p:nvSpPr>
        <p:spPr>
          <a:xfrm>
            <a:off x="7464011" y="5103376"/>
            <a:ext cx="4061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Place non striking foot next to ball and take a couple of steps back</a:t>
            </a:r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CC35A6-6732-4967-925F-A39C2B30988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5466" y="199968"/>
            <a:ext cx="1020269" cy="930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314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AD6BE-CBCD-4800-A2BB-3C1D4AA41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208135"/>
            <a:ext cx="9905998" cy="941227"/>
          </a:xfrm>
        </p:spPr>
        <p:txBody>
          <a:bodyPr/>
          <a:lstStyle/>
          <a:p>
            <a:pPr algn="ctr"/>
            <a:r>
              <a:rPr lang="en-GB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Station 5: wing speed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E3350F-5589-44D1-98E9-B5728F7734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4412" y="1160831"/>
            <a:ext cx="5600741" cy="364038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sz="4200" u="sng" dirty="0">
                <a:solidFill>
                  <a:srgbClr val="FF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How to Organise </a:t>
            </a:r>
          </a:p>
          <a:p>
            <a:r>
              <a:rPr lang="en-GB" sz="3700" dirty="0">
                <a:solidFill>
                  <a:schemeClr val="bg1"/>
                </a:solidFill>
              </a:rPr>
              <a:t>Players line up behind cone 1 and wait their turn </a:t>
            </a:r>
          </a:p>
          <a:p>
            <a:r>
              <a:rPr lang="en-GB" sz="3700" dirty="0">
                <a:solidFill>
                  <a:schemeClr val="bg1"/>
                </a:solidFill>
              </a:rPr>
              <a:t>Player 1 runs with the ball to cone 2 and back as fast as they can before handing (not passing) the ball to the next player</a:t>
            </a:r>
          </a:p>
          <a:p>
            <a:r>
              <a:rPr lang="en-GB" sz="3700" dirty="0">
                <a:solidFill>
                  <a:schemeClr val="bg1"/>
                </a:solidFill>
              </a:rPr>
              <a:t>Player 2 then repeats and so on until all players have had a go</a:t>
            </a:r>
          </a:p>
          <a:p>
            <a:r>
              <a:rPr lang="en-GB" sz="3700" dirty="0">
                <a:solidFill>
                  <a:schemeClr val="bg1"/>
                </a:solidFill>
              </a:rPr>
              <a:t>This is then repeated to see how many shuttles the team can complete in 5 minutes</a:t>
            </a:r>
          </a:p>
          <a:p>
            <a:endParaRPr lang="en-GB" sz="2200" dirty="0">
              <a:solidFill>
                <a:schemeClr val="bg1"/>
              </a:solidFill>
            </a:endParaRPr>
          </a:p>
          <a:p>
            <a:endParaRPr lang="en-GB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ADDE218-6327-4530-99A8-2F83DAB76A26}"/>
              </a:ext>
            </a:extLst>
          </p:cNvPr>
          <p:cNvSpPr txBox="1"/>
          <p:nvPr/>
        </p:nvSpPr>
        <p:spPr>
          <a:xfrm>
            <a:off x="7076731" y="4790093"/>
            <a:ext cx="3807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Test of speed, stamina and power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8E0EE40-1E77-443C-B16E-7E0374B75D8A}"/>
              </a:ext>
            </a:extLst>
          </p:cNvPr>
          <p:cNvSpPr txBox="1"/>
          <p:nvPr/>
        </p:nvSpPr>
        <p:spPr>
          <a:xfrm>
            <a:off x="7081797" y="5327837"/>
            <a:ext cx="4061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Run with the ball in 2 hands in front of you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CBE01F4-0C52-4E06-8745-6C37EBE36A6A}"/>
              </a:ext>
            </a:extLst>
          </p:cNvPr>
          <p:cNvSpPr txBox="1"/>
          <p:nvPr/>
        </p:nvSpPr>
        <p:spPr>
          <a:xfrm>
            <a:off x="7076731" y="5854455"/>
            <a:ext cx="3452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Tight turn around cone 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0A718B1-A8C2-42A6-84ED-C9F06FB442A8}"/>
              </a:ext>
            </a:extLst>
          </p:cNvPr>
          <p:cNvSpPr txBox="1"/>
          <p:nvPr/>
        </p:nvSpPr>
        <p:spPr>
          <a:xfrm>
            <a:off x="662942" y="1165105"/>
            <a:ext cx="509536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u="sng" dirty="0">
                <a:solidFill>
                  <a:srgbClr val="FF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Equipment &amp; Set Up</a:t>
            </a:r>
          </a:p>
          <a:p>
            <a:r>
              <a:rPr lang="en-GB" dirty="0">
                <a:solidFill>
                  <a:schemeClr val="bg1"/>
                </a:solidFill>
              </a:rPr>
              <a:t>	</a:t>
            </a:r>
          </a:p>
          <a:p>
            <a:r>
              <a:rPr lang="en-GB" dirty="0">
                <a:solidFill>
                  <a:schemeClr val="bg1"/>
                </a:solidFill>
              </a:rPr>
              <a:t>	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		</a:t>
            </a:r>
          </a:p>
          <a:p>
            <a:r>
              <a:rPr lang="en-GB" dirty="0">
                <a:solidFill>
                  <a:schemeClr val="bg1"/>
                </a:solidFill>
              </a:rPr>
              <a:t>	</a:t>
            </a:r>
            <a:endParaRPr lang="en-GB" sz="1000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	</a:t>
            </a:r>
          </a:p>
          <a:p>
            <a:r>
              <a:rPr lang="en-GB" dirty="0">
                <a:solidFill>
                  <a:schemeClr val="bg1"/>
                </a:solidFill>
              </a:rPr>
              <a:t> </a:t>
            </a:r>
          </a:p>
          <a:p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8C59BD3-6E51-4D5C-A923-2A0B8ACEFB9B}"/>
              </a:ext>
            </a:extLst>
          </p:cNvPr>
          <p:cNvSpPr txBox="1"/>
          <p:nvPr/>
        </p:nvSpPr>
        <p:spPr>
          <a:xfrm>
            <a:off x="948111" y="2109921"/>
            <a:ext cx="494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Set up as per diagram  </a:t>
            </a:r>
            <a:endParaRPr lang="en-GB" sz="15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4B6A2B6-D81D-42BD-B1A7-161436C08FB2}"/>
              </a:ext>
            </a:extLst>
          </p:cNvPr>
          <p:cNvSpPr txBox="1"/>
          <p:nvPr/>
        </p:nvSpPr>
        <p:spPr>
          <a:xfrm>
            <a:off x="933618" y="1653855"/>
            <a:ext cx="4645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Team Challenge (Teams of 6)  </a:t>
            </a:r>
            <a:endParaRPr lang="en-GB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EA3F3CB-14DA-4F69-99AF-CF2C48557C6B}"/>
              </a:ext>
            </a:extLst>
          </p:cNvPr>
          <p:cNvSpPr txBox="1"/>
          <p:nvPr/>
        </p:nvSpPr>
        <p:spPr>
          <a:xfrm>
            <a:off x="834131" y="2593164"/>
            <a:ext cx="4694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 Equipment: Ball, marker cones, stopwatch</a:t>
            </a:r>
            <a:endParaRPr lang="en-GB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A6FCCA5-1B90-41A1-9258-EBFE31657EB1}"/>
              </a:ext>
            </a:extLst>
          </p:cNvPr>
          <p:cNvSpPr txBox="1"/>
          <p:nvPr/>
        </p:nvSpPr>
        <p:spPr>
          <a:xfrm>
            <a:off x="933618" y="3182689"/>
            <a:ext cx="4906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 </a:t>
            </a:r>
            <a:endParaRPr lang="en-GB" dirty="0"/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EF3C06E2-DDAA-4C2F-B87B-5B9F94DDBA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7452" y="143852"/>
            <a:ext cx="1679917" cy="915265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CFA90C22-00E4-4BFE-88BD-5AE2B75867A3}"/>
              </a:ext>
            </a:extLst>
          </p:cNvPr>
          <p:cNvSpPr txBox="1"/>
          <p:nvPr/>
        </p:nvSpPr>
        <p:spPr>
          <a:xfrm>
            <a:off x="1036320" y="3619207"/>
            <a:ext cx="4906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Scoring: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/>
              <a:t>Calculate the total number of completed shuttles (there &amp; back) in 5 minutes 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61C1653-3E27-44F2-8CDE-B1A23F1531A6}"/>
              </a:ext>
            </a:extLst>
          </p:cNvPr>
          <p:cNvSpPr txBox="1"/>
          <p:nvPr/>
        </p:nvSpPr>
        <p:spPr>
          <a:xfrm>
            <a:off x="834131" y="3111634"/>
            <a:ext cx="4710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 Sports Leader, teacher or TA to time and record</a:t>
            </a:r>
            <a:endParaRPr lang="en-GB" dirty="0"/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0DF875A0-779A-429D-9483-B5C1451B15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 flipV="1">
            <a:off x="581440" y="3193945"/>
            <a:ext cx="245019" cy="245019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45827CC8-454C-4083-BF62-1A0DA5585E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6670403" y="5951812"/>
            <a:ext cx="254384" cy="254384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FDD1EEEA-FF8D-4E39-920F-BECB7688E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6670403" y="5390876"/>
            <a:ext cx="254384" cy="254384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C264A5C5-FB23-4E84-A46F-C5586C580E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6670403" y="4858702"/>
            <a:ext cx="254384" cy="254384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8844409A-AB2B-423E-BD47-C9A76362AA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 flipV="1">
            <a:off x="589112" y="2673047"/>
            <a:ext cx="245019" cy="245019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55428EC2-9215-4D2F-AF26-E72224CE51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 flipV="1">
            <a:off x="589112" y="2184724"/>
            <a:ext cx="245019" cy="245019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2822DC77-962D-4486-BCA0-F35A14EDB8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 flipV="1">
            <a:off x="590711" y="1749781"/>
            <a:ext cx="245019" cy="24501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90C5355-7DE4-4A27-B899-9578F2D289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1440" y="3689942"/>
            <a:ext cx="342827" cy="47491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7B328B8-3097-4EAD-B7D9-C48FBC79D4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6004" y="4869948"/>
            <a:ext cx="5201376" cy="1296241"/>
          </a:xfrm>
          <a:prstGeom prst="rect">
            <a:avLst/>
          </a:prstGeom>
        </p:spPr>
      </p:pic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83D97D3E-7FA6-4988-8BE4-E4C97E61975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9111" y="216182"/>
            <a:ext cx="964481" cy="938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377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AD6BE-CBCD-4800-A2BB-3C1D4AA41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208135"/>
            <a:ext cx="9905998" cy="941227"/>
          </a:xfrm>
        </p:spPr>
        <p:txBody>
          <a:bodyPr/>
          <a:lstStyle/>
          <a:p>
            <a:pPr algn="ctr"/>
            <a:r>
              <a:rPr lang="en-GB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Station 6: run and catch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E3350F-5589-44D1-98E9-B5728F7734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48614" y="1149362"/>
            <a:ext cx="5600741" cy="364038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GB" sz="4200" u="sng" dirty="0">
                <a:solidFill>
                  <a:srgbClr val="FF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How to Organise </a:t>
            </a:r>
          </a:p>
          <a:p>
            <a:r>
              <a:rPr lang="en-GB" sz="3700" dirty="0">
                <a:solidFill>
                  <a:schemeClr val="bg1"/>
                </a:solidFill>
              </a:rPr>
              <a:t>Players line up in a straight line behind cone 1</a:t>
            </a:r>
          </a:p>
          <a:p>
            <a:r>
              <a:rPr lang="en-GB" sz="3700" dirty="0">
                <a:solidFill>
                  <a:schemeClr val="bg1"/>
                </a:solidFill>
              </a:rPr>
              <a:t>First player runs with the ball to the hoop (or similar floor marker), rugby passes it to the leader and waits for a return pass</a:t>
            </a:r>
          </a:p>
          <a:p>
            <a:r>
              <a:rPr lang="en-GB" sz="3700" dirty="0">
                <a:solidFill>
                  <a:schemeClr val="bg1"/>
                </a:solidFill>
              </a:rPr>
              <a:t>After catching the return pass the player runs back to cone 1 and passes the ball onto the next player waiting</a:t>
            </a:r>
          </a:p>
          <a:p>
            <a:r>
              <a:rPr lang="en-GB" sz="3700" dirty="0">
                <a:solidFill>
                  <a:schemeClr val="bg1"/>
                </a:solidFill>
              </a:rPr>
              <a:t>This continues until every player has had a go with the team then completing as many relay runs as they can in 5 minutes </a:t>
            </a:r>
          </a:p>
          <a:p>
            <a:endParaRPr lang="en-GB" sz="2200" dirty="0">
              <a:solidFill>
                <a:schemeClr val="bg1"/>
              </a:solidFill>
            </a:endParaRPr>
          </a:p>
          <a:p>
            <a:endParaRPr lang="en-GB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ADDE218-6327-4530-99A8-2F83DAB76A26}"/>
              </a:ext>
            </a:extLst>
          </p:cNvPr>
          <p:cNvSpPr txBox="1"/>
          <p:nvPr/>
        </p:nvSpPr>
        <p:spPr>
          <a:xfrm>
            <a:off x="7207380" y="4701697"/>
            <a:ext cx="4222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Test of speed, co-ordination &amp; concentration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8E0EE40-1E77-443C-B16E-7E0374B75D8A}"/>
              </a:ext>
            </a:extLst>
          </p:cNvPr>
          <p:cNvSpPr txBox="1"/>
          <p:nvPr/>
        </p:nvSpPr>
        <p:spPr>
          <a:xfrm>
            <a:off x="7207380" y="5263933"/>
            <a:ext cx="4061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Hold the ball in 2 hands 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CBE01F4-0C52-4E06-8745-6C37EBE36A6A}"/>
              </a:ext>
            </a:extLst>
          </p:cNvPr>
          <p:cNvSpPr txBox="1"/>
          <p:nvPr/>
        </p:nvSpPr>
        <p:spPr>
          <a:xfrm>
            <a:off x="7207380" y="5819992"/>
            <a:ext cx="4061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Quality of changeover passes   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0A718B1-A8C2-42A6-84ED-C9F06FB442A8}"/>
              </a:ext>
            </a:extLst>
          </p:cNvPr>
          <p:cNvSpPr txBox="1"/>
          <p:nvPr/>
        </p:nvSpPr>
        <p:spPr>
          <a:xfrm>
            <a:off x="662942" y="1165105"/>
            <a:ext cx="509536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u="sng" dirty="0">
                <a:solidFill>
                  <a:srgbClr val="FF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Equipment &amp; Set Up</a:t>
            </a:r>
          </a:p>
          <a:p>
            <a:r>
              <a:rPr lang="en-GB" dirty="0">
                <a:solidFill>
                  <a:schemeClr val="bg1"/>
                </a:solidFill>
              </a:rPr>
              <a:t>	</a:t>
            </a:r>
          </a:p>
          <a:p>
            <a:r>
              <a:rPr lang="en-GB" dirty="0">
                <a:solidFill>
                  <a:schemeClr val="bg1"/>
                </a:solidFill>
              </a:rPr>
              <a:t>	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		</a:t>
            </a:r>
          </a:p>
          <a:p>
            <a:r>
              <a:rPr lang="en-GB" dirty="0">
                <a:solidFill>
                  <a:schemeClr val="bg1"/>
                </a:solidFill>
              </a:rPr>
              <a:t>	</a:t>
            </a:r>
            <a:endParaRPr lang="en-GB" sz="1000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	</a:t>
            </a:r>
          </a:p>
          <a:p>
            <a:r>
              <a:rPr lang="en-GB" dirty="0">
                <a:solidFill>
                  <a:schemeClr val="bg1"/>
                </a:solidFill>
              </a:rPr>
              <a:t> </a:t>
            </a:r>
          </a:p>
          <a:p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8C59BD3-6E51-4D5C-A923-2A0B8ACEFB9B}"/>
              </a:ext>
            </a:extLst>
          </p:cNvPr>
          <p:cNvSpPr txBox="1"/>
          <p:nvPr/>
        </p:nvSpPr>
        <p:spPr>
          <a:xfrm>
            <a:off x="933618" y="2041868"/>
            <a:ext cx="494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Set up as per diagram  </a:t>
            </a:r>
            <a:endParaRPr lang="en-GB" sz="15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4B6A2B6-D81D-42BD-B1A7-161436C08FB2}"/>
              </a:ext>
            </a:extLst>
          </p:cNvPr>
          <p:cNvSpPr txBox="1"/>
          <p:nvPr/>
        </p:nvSpPr>
        <p:spPr>
          <a:xfrm>
            <a:off x="933618" y="1615651"/>
            <a:ext cx="4645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Team Challenge (Teams of 6)  </a:t>
            </a:r>
            <a:endParaRPr lang="en-GB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EA3F3CB-14DA-4F69-99AF-CF2C48557C6B}"/>
              </a:ext>
            </a:extLst>
          </p:cNvPr>
          <p:cNvSpPr txBox="1"/>
          <p:nvPr/>
        </p:nvSpPr>
        <p:spPr>
          <a:xfrm>
            <a:off x="874966" y="2532616"/>
            <a:ext cx="4694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 Equipment: Ball, marker cones, hoop, stopwatch</a:t>
            </a:r>
            <a:endParaRPr lang="en-GB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A6FCCA5-1B90-41A1-9258-EBFE31657EB1}"/>
              </a:ext>
            </a:extLst>
          </p:cNvPr>
          <p:cNvSpPr txBox="1"/>
          <p:nvPr/>
        </p:nvSpPr>
        <p:spPr>
          <a:xfrm>
            <a:off x="933618" y="3182689"/>
            <a:ext cx="4906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 </a:t>
            </a:r>
            <a:endParaRPr lang="en-GB" dirty="0"/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EF3C06E2-DDAA-4C2F-B87B-5B9F94DDBA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7452" y="143852"/>
            <a:ext cx="1679917" cy="915265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CFA90C22-00E4-4BFE-88BD-5AE2B75867A3}"/>
              </a:ext>
            </a:extLst>
          </p:cNvPr>
          <p:cNvSpPr txBox="1"/>
          <p:nvPr/>
        </p:nvSpPr>
        <p:spPr>
          <a:xfrm>
            <a:off x="1078228" y="3566441"/>
            <a:ext cx="490614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Scoring: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sz="1700" dirty="0"/>
              <a:t>Calculate the total number of completed relay runs in 5 minutes. Discount any where the ball </a:t>
            </a:r>
          </a:p>
          <a:p>
            <a:r>
              <a:rPr lang="en-GB" sz="1700" dirty="0"/>
              <a:t>is dropped.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61C1653-3E27-44F2-8CDE-B1A23F1531A6}"/>
              </a:ext>
            </a:extLst>
          </p:cNvPr>
          <p:cNvSpPr txBox="1"/>
          <p:nvPr/>
        </p:nvSpPr>
        <p:spPr>
          <a:xfrm>
            <a:off x="846747" y="3022573"/>
            <a:ext cx="4710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 Sports Leader, teacher or TA to time and record</a:t>
            </a:r>
            <a:endParaRPr lang="en-GB" dirty="0"/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0DF875A0-779A-429D-9483-B5C1451B15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 flipV="1">
            <a:off x="591472" y="3113068"/>
            <a:ext cx="245019" cy="245019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45827CC8-454C-4083-BF62-1A0DA5585E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6952996" y="5877466"/>
            <a:ext cx="254384" cy="254384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FDD1EEEA-FF8D-4E39-920F-BECB7688E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6952996" y="5299574"/>
            <a:ext cx="254384" cy="254384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C264A5C5-FB23-4E84-A46F-C5586C580E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6952996" y="4756244"/>
            <a:ext cx="254384" cy="254384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8844409A-AB2B-423E-BD47-C9A76362AA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 flipV="1">
            <a:off x="585868" y="2616812"/>
            <a:ext cx="245019" cy="245019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55428EC2-9215-4D2F-AF26-E72224CE51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 flipV="1">
            <a:off x="591473" y="2137059"/>
            <a:ext cx="245019" cy="245019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2822DC77-962D-4486-BCA0-F35A14EDB8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 flipV="1">
            <a:off x="591472" y="1705493"/>
            <a:ext cx="245019" cy="24501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90C5355-7DE4-4A27-B899-9578F2D289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2366" y="3675048"/>
            <a:ext cx="342827" cy="47491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A9EB0C-09BD-4523-AF0E-DA05AA1782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2365" y="4999381"/>
            <a:ext cx="5663421" cy="1244708"/>
          </a:xfrm>
          <a:prstGeom prst="rect">
            <a:avLst/>
          </a:prstGeom>
        </p:spPr>
      </p:pic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AE5637B8-3B00-479C-AB3F-1BF518A1473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2941" y="153682"/>
            <a:ext cx="988305" cy="954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288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CAC30-67FD-41EE-A5F4-AAAA2EF49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8301" y="173891"/>
            <a:ext cx="8426547" cy="1064702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Score sheet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9E5DFA9-610E-4559-8FED-13E15E3EA9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10326" y="177791"/>
            <a:ext cx="1381318" cy="752580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2839696-FB58-4726-AA2B-FD23D83A7A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048203"/>
              </p:ext>
            </p:extLst>
          </p:nvPr>
        </p:nvGraphicFramePr>
        <p:xfrm>
          <a:off x="2011680" y="2337451"/>
          <a:ext cx="8123168" cy="320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9168">
                  <a:extLst>
                    <a:ext uri="{9D8B030D-6E8A-4147-A177-3AD203B41FA5}">
                      <a16:colId xmlns:a16="http://schemas.microsoft.com/office/drawing/2014/main" val="2895029106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6680487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ACTIVITY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TEAM SCORE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3469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/>
                        <a:t>Ball Handling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9656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/>
                        <a:t>Agility Run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71653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/>
                        <a:t>Catching Circle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02171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/>
                        <a:t>Kicking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59956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/>
                        <a:t>Wing Speed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3505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/>
                        <a:t>Run and Catch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6903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 b="1" dirty="0"/>
                        <a:t>TOTAL TEAM 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256398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5EC16BC-7E5E-47F0-B376-C7E93948F0AC}"/>
              </a:ext>
            </a:extLst>
          </p:cNvPr>
          <p:cNvSpPr txBox="1"/>
          <p:nvPr/>
        </p:nvSpPr>
        <p:spPr>
          <a:xfrm>
            <a:off x="2138289" y="1238593"/>
            <a:ext cx="75543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/>
              <a:t>SCHOOL:						YEAR GROUP</a:t>
            </a:r>
            <a:r>
              <a:rPr lang="en-GB" dirty="0"/>
              <a:t>:</a:t>
            </a:r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3F96DE10-CC3C-4F33-ACAF-A605B86C88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6790" y="173891"/>
            <a:ext cx="1142627" cy="973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2512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471</TotalTime>
  <Words>1134</Words>
  <Application>Microsoft Office PowerPoint</Application>
  <PresentationFormat>Widescreen</PresentationFormat>
  <Paragraphs>170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Adobe Gothic Std B</vt:lpstr>
      <vt:lpstr>Arial</vt:lpstr>
      <vt:lpstr>Tw Cen MT</vt:lpstr>
      <vt:lpstr>Circuit</vt:lpstr>
      <vt:lpstr>Virtual school games  intra school competition programme </vt:lpstr>
      <vt:lpstr>Station 1: ball handling</vt:lpstr>
      <vt:lpstr>Station 2: agility run</vt:lpstr>
      <vt:lpstr>Station 3: catching circle</vt:lpstr>
      <vt:lpstr>Station 4: kicking</vt:lpstr>
      <vt:lpstr>Station 5: wing speed </vt:lpstr>
      <vt:lpstr>Station 6: run and catch </vt:lpstr>
      <vt:lpstr>Score sheet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Trafford PE Lead Daily Challenge</dc:title>
  <dc:creator>Chris Dyson</dc:creator>
  <cp:lastModifiedBy>Simon Jones</cp:lastModifiedBy>
  <cp:revision>55</cp:revision>
  <dcterms:created xsi:type="dcterms:W3CDTF">2020-04-06T15:18:43Z</dcterms:created>
  <dcterms:modified xsi:type="dcterms:W3CDTF">2020-09-24T10:34:44Z</dcterms:modified>
</cp:coreProperties>
</file>