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81" r:id="rId4"/>
    <p:sldId id="282" r:id="rId5"/>
    <p:sldId id="283" r:id="rId6"/>
    <p:sldId id="284" r:id="rId7"/>
    <p:sldId id="285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991D-C215-4A30-A5E0-17B673E55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0314" y="3279031"/>
            <a:ext cx="7958138" cy="106805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3100" b="1" cap="none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Intra School Competition Programme</a:t>
            </a:r>
            <a:br>
              <a:rPr lang="en-GB" sz="31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endParaRPr lang="en-GB" sz="31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91288-DB96-4175-AD1B-9C5797423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4422" y="4020816"/>
            <a:ext cx="7958138" cy="1655762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football</a:t>
            </a:r>
          </a:p>
          <a:p>
            <a:pPr algn="ctr"/>
            <a:r>
              <a:rPr lang="en-GB" sz="1800" b="1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     @MCRSCHOOLSPE</a:t>
            </a:r>
            <a:r>
              <a:rPr lang="en-GB" sz="1800" b="1" cap="none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 </a:t>
            </a:r>
            <a:r>
              <a:rPr lang="en-GB" sz="1800" b="1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#MANCHESTERVIRTUALSCHOOLGAMES</a:t>
            </a:r>
          </a:p>
        </p:txBody>
      </p:sp>
      <p:grpSp>
        <p:nvGrpSpPr>
          <p:cNvPr id="28" name="Group 16">
            <a:extLst>
              <a:ext uri="{FF2B5EF4-FFF2-40B4-BE49-F238E27FC236}">
                <a16:creationId xmlns:a16="http://schemas.microsoft.com/office/drawing/2014/main" id="{C1555A86-D9B2-4AE6-8A40-7564A83FE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tx2">
                  <a:alpha val="80000"/>
                </a:schemeClr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C4F06E30-4475-46EC-867D-762AB4B24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33">
              <a:extLst>
                <a:ext uri="{FF2B5EF4-FFF2-40B4-BE49-F238E27FC236}">
                  <a16:creationId xmlns:a16="http://schemas.microsoft.com/office/drawing/2014/main" id="{5F3E5806-5183-4783-9AF4-EBF1A5183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34">
              <a:extLst>
                <a:ext uri="{FF2B5EF4-FFF2-40B4-BE49-F238E27FC236}">
                  <a16:creationId xmlns:a16="http://schemas.microsoft.com/office/drawing/2014/main" id="{1C588DF1-CE53-411B-85E4-8E2285EAD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35">
              <a:extLst>
                <a:ext uri="{FF2B5EF4-FFF2-40B4-BE49-F238E27FC236}">
                  <a16:creationId xmlns:a16="http://schemas.microsoft.com/office/drawing/2014/main" id="{B73F41E5-CC02-4AD0-AEE1-F6E25A5709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36">
              <a:extLst>
                <a:ext uri="{FF2B5EF4-FFF2-40B4-BE49-F238E27FC236}">
                  <a16:creationId xmlns:a16="http://schemas.microsoft.com/office/drawing/2014/main" id="{488E7EE1-918E-4392-B9FA-6FCF8CB5ED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37">
              <a:extLst>
                <a:ext uri="{FF2B5EF4-FFF2-40B4-BE49-F238E27FC236}">
                  <a16:creationId xmlns:a16="http://schemas.microsoft.com/office/drawing/2014/main" id="{1B245CD3-C9B9-47E6-A22C-31CBC570A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38">
              <a:extLst>
                <a:ext uri="{FF2B5EF4-FFF2-40B4-BE49-F238E27FC236}">
                  <a16:creationId xmlns:a16="http://schemas.microsoft.com/office/drawing/2014/main" id="{F9C94164-92DD-4711-B298-031E6A671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39">
              <a:extLst>
                <a:ext uri="{FF2B5EF4-FFF2-40B4-BE49-F238E27FC236}">
                  <a16:creationId xmlns:a16="http://schemas.microsoft.com/office/drawing/2014/main" id="{81AF97A0-B266-4294-A238-5587238C3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40">
              <a:extLst>
                <a:ext uri="{FF2B5EF4-FFF2-40B4-BE49-F238E27FC236}">
                  <a16:creationId xmlns:a16="http://schemas.microsoft.com/office/drawing/2014/main" id="{19F42048-E412-4AB5-A972-B14FB9A67A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41">
              <a:extLst>
                <a:ext uri="{FF2B5EF4-FFF2-40B4-BE49-F238E27FC236}">
                  <a16:creationId xmlns:a16="http://schemas.microsoft.com/office/drawing/2014/main" id="{0CDCC848-E5AA-4CCC-A5FF-2884E7EAA7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97BF7E2A-169B-4BA3-80BA-B5D34DF4CDA2}"/>
              </a:ext>
            </a:extLst>
          </p:cNvPr>
          <p:cNvSpPr/>
          <p:nvPr/>
        </p:nvSpPr>
        <p:spPr>
          <a:xfrm>
            <a:off x="2943700" y="2748116"/>
            <a:ext cx="62055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VIRTUAL SCHOOL GAMES</a:t>
            </a:r>
            <a:endParaRPr lang="en-GB" sz="3600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0052CB3-6BEC-4B4A-A9EF-3CAC6B244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058" y="5389871"/>
            <a:ext cx="2268054" cy="1115395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1FC9B54-E0E3-4BDE-B431-440D5436B9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3" y="4560336"/>
            <a:ext cx="2268054" cy="22680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5EA72D-AE6F-4776-93E1-49ACFD2982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9383" y="637573"/>
            <a:ext cx="2025317" cy="17066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7ECA2C82-F618-4507-9BA2-8B15716883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1061" y="627063"/>
            <a:ext cx="1968321" cy="17177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4078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453" y="96975"/>
            <a:ext cx="9905998" cy="941227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1: kicking / lofted pass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19927" y="2022947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19927" y="1626895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19927" y="2445806"/>
            <a:ext cx="491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marker cones, footballs x3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26127" y="3338901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57988" y="3831734"/>
            <a:ext cx="4814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rgbClr val="FF0000"/>
                </a:solidFill>
              </a:rPr>
              <a:t>Scoring</a:t>
            </a:r>
            <a:r>
              <a:rPr lang="en-GB" sz="1900" dirty="0">
                <a:solidFill>
                  <a:srgbClr val="FF0000"/>
                </a:solidFill>
              </a:rPr>
              <a:t>:</a:t>
            </a:r>
            <a:r>
              <a:rPr lang="en-GB" sz="19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each players total score and add together to calculate the overall team score.  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85" y="143852"/>
            <a:ext cx="1679917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312604" y="1607590"/>
            <a:ext cx="51599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have 3 consecutive kicks from between the yellow marker cones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312603" y="2229329"/>
            <a:ext cx="499076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All other players wait their turn at the wait cone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312603" y="2732133"/>
            <a:ext cx="49907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kick the ball forward in the air into the scoring zone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14" y="3857025"/>
            <a:ext cx="402242" cy="557218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26127" y="2911586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Place the cones in a straight line 10m apart 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312287" y="3448505"/>
            <a:ext cx="516023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Points are awarded on where the ball first lands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3F92A1C-5940-41AD-BC43-77FC7A704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901" y="1644402"/>
            <a:ext cx="369331" cy="36933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BA32325-5942-4EBB-8EEB-3DFC9D4E8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6730" y="2075263"/>
            <a:ext cx="369331" cy="36933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B09E4CAB-B737-4D1F-B954-1DB7CAC36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4255" y="2490733"/>
            <a:ext cx="369331" cy="36933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F8986039-7CAE-4606-A50B-E3A5B80D7F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901" y="2929864"/>
            <a:ext cx="369331" cy="36933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1188BC0-97EF-4435-B3CC-6E280F0A7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3388875"/>
            <a:ext cx="369331" cy="369331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5972CB6E-FA7D-4DA7-A7CB-780EDFA36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3272" y="1658358"/>
            <a:ext cx="369331" cy="36933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41F9E98-C10C-4854-8225-F0851C906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8819" y="2255144"/>
            <a:ext cx="369331" cy="36933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F5175DF-C895-4D19-8E35-413110C86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3272" y="2810242"/>
            <a:ext cx="369331" cy="36933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AB307EB-C781-4FE7-B275-2F32AA6BB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1292" y="3474714"/>
            <a:ext cx="369331" cy="369331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8705BD6B-AFB6-4B78-B697-04B2BD33D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7052281" y="5241490"/>
            <a:ext cx="369331" cy="369331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C1F4278D-48CA-4913-AE98-AC9D64536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1292" y="3996223"/>
            <a:ext cx="369331" cy="369331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A4F4C505-5EB5-4839-8A5A-8E5FFB56B9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1523635" y="5391186"/>
            <a:ext cx="369331" cy="3693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9C4FEA0-4220-49EA-B3F8-21904F72E3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457" y="4789759"/>
            <a:ext cx="6246227" cy="1695450"/>
          </a:xfrm>
          <a:prstGeom prst="rect">
            <a:avLst/>
          </a:prstGeom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529AC756-BA32-4053-9ED3-045696B61276}"/>
              </a:ext>
            </a:extLst>
          </p:cNvPr>
          <p:cNvSpPr txBox="1"/>
          <p:nvPr/>
        </p:nvSpPr>
        <p:spPr>
          <a:xfrm>
            <a:off x="6320623" y="3971073"/>
            <a:ext cx="516023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 players score is the total points from their 3 kicks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5CF50022-0CEA-4B25-8EC8-B1C2AD822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7052281" y="4661633"/>
            <a:ext cx="369331" cy="369331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0E1DD78B-DE25-4554-8F66-5D42BBD10A51}"/>
              </a:ext>
            </a:extLst>
          </p:cNvPr>
          <p:cNvSpPr txBox="1"/>
          <p:nvPr/>
        </p:nvSpPr>
        <p:spPr>
          <a:xfrm>
            <a:off x="7413277" y="4589636"/>
            <a:ext cx="40592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Non striking foot to be planted next to the ball on approach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F454BFA-D20A-4251-986F-903480212C12}"/>
              </a:ext>
            </a:extLst>
          </p:cNvPr>
          <p:cNvSpPr txBox="1"/>
          <p:nvPr/>
        </p:nvSpPr>
        <p:spPr>
          <a:xfrm>
            <a:off x="7421613" y="5231227"/>
            <a:ext cx="405924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Head still over the ball as striking 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CD5F1D0-AED6-42BE-96E3-CA91A5270BF5}"/>
              </a:ext>
            </a:extLst>
          </p:cNvPr>
          <p:cNvSpPr txBox="1"/>
          <p:nvPr/>
        </p:nvSpPr>
        <p:spPr>
          <a:xfrm>
            <a:off x="7413276" y="5737120"/>
            <a:ext cx="405924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Follow through, kicking through the ball</a:t>
            </a: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22607E62-2D19-4E74-9C38-0CD4B0D61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7052281" y="5795696"/>
            <a:ext cx="369331" cy="369331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7DC623-CD1A-470A-BA8A-F60D83ED56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424" y="119301"/>
            <a:ext cx="725126" cy="92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8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453" y="96975"/>
            <a:ext cx="9757485" cy="941227"/>
          </a:xfrm>
        </p:spPr>
        <p:txBody>
          <a:bodyPr>
            <a:normAutofit/>
          </a:bodyPr>
          <a:lstStyle/>
          <a:p>
            <a:pPr algn="ctr"/>
            <a:r>
              <a:rPr lang="en-GB" sz="29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2: dribbling / RUNNING WITH THE BALL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19927" y="2022947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19927" y="1626895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19927" y="2445806"/>
            <a:ext cx="491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marker cones, footballs 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26127" y="3567419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70900" y="4058986"/>
            <a:ext cx="4980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rgbClr val="FF0000"/>
                </a:solidFill>
              </a:rPr>
              <a:t>Scoring</a:t>
            </a:r>
            <a:r>
              <a:rPr lang="en-GB" sz="1900" dirty="0">
                <a:solidFill>
                  <a:srgbClr val="FF0000"/>
                </a:solidFill>
              </a:rPr>
              <a:t>:</a:t>
            </a:r>
            <a:r>
              <a:rPr lang="en-GB" sz="19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each players total number of </a:t>
            </a:r>
          </a:p>
          <a:p>
            <a:r>
              <a:rPr lang="en-GB" sz="1700" dirty="0"/>
              <a:t>dribbles and add together to calculate the team total.  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4554" y="143852"/>
            <a:ext cx="1356348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312604" y="1607590"/>
            <a:ext cx="51599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One at a time players start at cone 1 and travel with the ball to and around cone 2 and back to cone 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312603" y="2229329"/>
            <a:ext cx="49907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They repeat to complete as many times as possible in 1minute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312603" y="2841010"/>
            <a:ext cx="499076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After 1 minute the next player waiting has their go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14" y="4113999"/>
            <a:ext cx="402242" cy="557218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26127" y="2911586"/>
            <a:ext cx="482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Place the cones in a straight line 5-10m apart depending on age group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312286" y="3280839"/>
            <a:ext cx="516023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Two players can complete this station alongside each other if necessary – just ensure each player has their own cones to dribble around 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3F92A1C-5940-41AD-BC43-77FC7A704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901" y="1644402"/>
            <a:ext cx="369331" cy="36933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BA32325-5942-4EBB-8EEB-3DFC9D4E8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6730" y="2075263"/>
            <a:ext cx="369331" cy="36933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B09E4CAB-B737-4D1F-B954-1DB7CAC36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4255" y="2490733"/>
            <a:ext cx="369331" cy="36933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F8986039-7CAE-4606-A50B-E3A5B80D7F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901" y="2929864"/>
            <a:ext cx="369331" cy="36933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1188BC0-97EF-4435-B3CC-6E280F0A7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3601742"/>
            <a:ext cx="369331" cy="369331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5972CB6E-FA7D-4DA7-A7CB-780EDFA36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3272" y="1658358"/>
            <a:ext cx="369331" cy="36933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41F9E98-C10C-4854-8225-F0851C906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8819" y="2255144"/>
            <a:ext cx="369331" cy="36933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F5175DF-C895-4D19-8E35-413110C86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39260" y="2858672"/>
            <a:ext cx="369331" cy="36933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AB307EB-C781-4FE7-B275-2F32AA6BB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39260" y="3341755"/>
            <a:ext cx="369331" cy="369331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8705BD6B-AFB6-4B78-B697-04B2BD33D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741691" y="5327479"/>
            <a:ext cx="369331" cy="369331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C1F4278D-48CA-4913-AE98-AC9D64536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39261" y="4114651"/>
            <a:ext cx="369331" cy="369331"/>
          </a:xfrm>
          <a:prstGeom prst="rect">
            <a:avLst/>
          </a:prstGeom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529AC756-BA32-4053-9ED3-045696B61276}"/>
              </a:ext>
            </a:extLst>
          </p:cNvPr>
          <p:cNvSpPr txBox="1"/>
          <p:nvPr/>
        </p:nvSpPr>
        <p:spPr>
          <a:xfrm>
            <a:off x="6320623" y="4114651"/>
            <a:ext cx="516023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Record each players total number of dribbles in 1 minute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5CF50022-0CEA-4B25-8EC8-B1C2AD822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741693" y="4779721"/>
            <a:ext cx="369331" cy="369331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0E1DD78B-DE25-4554-8F66-5D42BBD10A51}"/>
              </a:ext>
            </a:extLst>
          </p:cNvPr>
          <p:cNvSpPr txBox="1"/>
          <p:nvPr/>
        </p:nvSpPr>
        <p:spPr>
          <a:xfrm>
            <a:off x="7111023" y="4743286"/>
            <a:ext cx="43614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Keep the ball in front of you pushing it forward with the ‘laces’ on either foot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F454BFA-D20A-4251-986F-903480212C12}"/>
              </a:ext>
            </a:extLst>
          </p:cNvPr>
          <p:cNvSpPr txBox="1"/>
          <p:nvPr/>
        </p:nvSpPr>
        <p:spPr>
          <a:xfrm>
            <a:off x="7111022" y="5302358"/>
            <a:ext cx="40592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Head up - be aware of where you are going 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CD5F1D0-AED6-42BE-96E3-CA91A5270BF5}"/>
              </a:ext>
            </a:extLst>
          </p:cNvPr>
          <p:cNvSpPr txBox="1"/>
          <p:nvPr/>
        </p:nvSpPr>
        <p:spPr>
          <a:xfrm>
            <a:off x="7111022" y="5900416"/>
            <a:ext cx="40592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Tighter control around the cone with the inside or outside of your foot </a:t>
            </a: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22607E62-2D19-4E74-9C38-0CD4B0D61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741691" y="5927567"/>
            <a:ext cx="369331" cy="36933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824969A-FEB4-4D0D-AD76-683EA622F1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456" y="4920258"/>
            <a:ext cx="5495925" cy="1381125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BCB6C1-983D-4DBA-91CE-50AB04680C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835" y="180633"/>
            <a:ext cx="744713" cy="95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1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453" y="96975"/>
            <a:ext cx="9905998" cy="941227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3: throw in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21955" y="1948562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883123" y="1567247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21955" y="2373175"/>
            <a:ext cx="491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marker cones, footballs x3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21566" y="3386545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57988" y="3831734"/>
            <a:ext cx="4814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rgbClr val="FF0000"/>
                </a:solidFill>
              </a:rPr>
              <a:t>Scoring</a:t>
            </a:r>
            <a:r>
              <a:rPr lang="en-GB" sz="1900" dirty="0">
                <a:solidFill>
                  <a:srgbClr val="FF0000"/>
                </a:solidFill>
              </a:rPr>
              <a:t>:</a:t>
            </a:r>
            <a:r>
              <a:rPr lang="en-GB" sz="19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each players total score and add together to calculate the overall team score.  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85" y="143852"/>
            <a:ext cx="1679917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312604" y="1607590"/>
            <a:ext cx="51599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have 3 consecutive throws (Throw Ins) from behind the throw line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312603" y="2229329"/>
            <a:ext cx="499076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All other players wait their turn at the wait cone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312603" y="2732133"/>
            <a:ext cx="539818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hold the ball in two hands behind their head and throw up &amp; forward bringing the ball over their head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14" y="3857025"/>
            <a:ext cx="402242" cy="557218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21567" y="2818364"/>
            <a:ext cx="3999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Place the cones in a straight line at </a:t>
            </a:r>
          </a:p>
          <a:p>
            <a:r>
              <a:rPr lang="en-GB" dirty="0">
                <a:solidFill>
                  <a:schemeClr val="bg1"/>
                </a:solidFill>
              </a:rPr>
              <a:t>marked distances 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312287" y="3448505"/>
            <a:ext cx="516023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Points are awarded on where the ball first lands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3F92A1C-5940-41AD-BC43-77FC7A704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1586667"/>
            <a:ext cx="369331" cy="36933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BA32325-5942-4EBB-8EEB-3DFC9D4E8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2011929"/>
            <a:ext cx="369331" cy="36933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B09E4CAB-B737-4D1F-B954-1DB7CAC36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2427628"/>
            <a:ext cx="369331" cy="36933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F8986039-7CAE-4606-A50B-E3A5B80D7F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2870852"/>
            <a:ext cx="369331" cy="36933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1188BC0-97EF-4435-B3CC-6E280F0A7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3388875"/>
            <a:ext cx="369331" cy="369331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5972CB6E-FA7D-4DA7-A7CB-780EDFA36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3272" y="1658358"/>
            <a:ext cx="369331" cy="36933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41F9E98-C10C-4854-8225-F0851C906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8819" y="2255144"/>
            <a:ext cx="369331" cy="36933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F5175DF-C895-4D19-8E35-413110C86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3272" y="2810242"/>
            <a:ext cx="369331" cy="36933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AB307EB-C781-4FE7-B275-2F32AA6BB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1292" y="3474714"/>
            <a:ext cx="369331" cy="369331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8705BD6B-AFB6-4B78-B697-04B2BD33D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897645" y="5273128"/>
            <a:ext cx="369331" cy="369331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C1F4278D-48CA-4913-AE98-AC9D64536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1292" y="3996223"/>
            <a:ext cx="369331" cy="369331"/>
          </a:xfrm>
          <a:prstGeom prst="rect">
            <a:avLst/>
          </a:prstGeom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529AC756-BA32-4053-9ED3-045696B61276}"/>
              </a:ext>
            </a:extLst>
          </p:cNvPr>
          <p:cNvSpPr txBox="1"/>
          <p:nvPr/>
        </p:nvSpPr>
        <p:spPr>
          <a:xfrm>
            <a:off x="6320623" y="3971073"/>
            <a:ext cx="516023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 players score is the total points from their 3 throw ins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5CF50022-0CEA-4B25-8EC8-B1C2AD822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897645" y="4706985"/>
            <a:ext cx="369331" cy="369331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0E1DD78B-DE25-4554-8F66-5D42BBD10A51}"/>
              </a:ext>
            </a:extLst>
          </p:cNvPr>
          <p:cNvSpPr txBox="1"/>
          <p:nvPr/>
        </p:nvSpPr>
        <p:spPr>
          <a:xfrm>
            <a:off x="7266976" y="4679437"/>
            <a:ext cx="405924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Hold the ball with two hands (as per picture)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F454BFA-D20A-4251-986F-903480212C12}"/>
              </a:ext>
            </a:extLst>
          </p:cNvPr>
          <p:cNvSpPr txBox="1"/>
          <p:nvPr/>
        </p:nvSpPr>
        <p:spPr>
          <a:xfrm>
            <a:off x="7303378" y="5236707"/>
            <a:ext cx="405924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Keep both feet on the ground when throwing 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CD5F1D0-AED6-42BE-96E3-CA91A5270BF5}"/>
              </a:ext>
            </a:extLst>
          </p:cNvPr>
          <p:cNvSpPr txBox="1"/>
          <p:nvPr/>
        </p:nvSpPr>
        <p:spPr>
          <a:xfrm>
            <a:off x="7303378" y="5793977"/>
            <a:ext cx="40592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Release the ball as it comes over your head and follow through with your arms</a:t>
            </a: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22607E62-2D19-4E74-9C38-0CD4B0D61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897645" y="5793977"/>
            <a:ext cx="369331" cy="36933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B0B8B56-B563-40A8-BC32-93D94C5F02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214" y="4697986"/>
            <a:ext cx="6219076" cy="17190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B34474-1299-41E5-967E-D66B1794B9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5219" y="1671893"/>
            <a:ext cx="945772" cy="2141227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E3B88BE-8AF6-491B-8315-06257150AF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566" y="143852"/>
            <a:ext cx="729817" cy="93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82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453" y="96975"/>
            <a:ext cx="9905998" cy="941227"/>
          </a:xfrm>
        </p:spPr>
        <p:txBody>
          <a:bodyPr>
            <a:normAutofit/>
          </a:bodyPr>
          <a:lstStyle/>
          <a:p>
            <a:pPr algn="ctr"/>
            <a:r>
              <a:rPr lang="en-GB" sz="29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4: dribble &amp; shoot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19928" y="2022947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19927" y="1626895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21258" y="2571001"/>
            <a:ext cx="491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marker cones, x3 footballs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18002" y="3090811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30303" y="3615962"/>
            <a:ext cx="4980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rgbClr val="FF0000"/>
                </a:solidFill>
              </a:rPr>
              <a:t>Scoring</a:t>
            </a:r>
            <a:r>
              <a:rPr lang="en-GB" sz="1900" dirty="0">
                <a:solidFill>
                  <a:srgbClr val="FF0000"/>
                </a:solidFill>
              </a:rPr>
              <a:t>:</a:t>
            </a:r>
            <a:r>
              <a:rPr lang="en-GB" sz="19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each players total score and add together to calculate the team total.  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85" y="143852"/>
            <a:ext cx="1679917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312604" y="1607590"/>
            <a:ext cx="51599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One at a time players start behind the start line and dribble the ball to cone 2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312603" y="2229329"/>
            <a:ext cx="49907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stop the ball at cone 2 and take a shot at ‘goal’ before running back to the start for their 2</a:t>
            </a:r>
            <a:r>
              <a:rPr lang="en-GB" sz="1700" baseline="30000" dirty="0">
                <a:solidFill>
                  <a:schemeClr val="bg1"/>
                </a:solidFill>
              </a:rPr>
              <a:t>nd</a:t>
            </a:r>
            <a:r>
              <a:rPr lang="en-GB" sz="1700" dirty="0">
                <a:solidFill>
                  <a:schemeClr val="bg1"/>
                </a:solidFill>
              </a:rPr>
              <a:t> go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312603" y="2841010"/>
            <a:ext cx="499076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Each player has 3 consecutive attempts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14" y="3674553"/>
            <a:ext cx="402242" cy="557218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312286" y="3280839"/>
            <a:ext cx="51602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should aim for the ‘corner’ of the goal to score higher points  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3F92A1C-5940-41AD-BC43-77FC7A704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901" y="1644402"/>
            <a:ext cx="369331" cy="36933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BA32325-5942-4EBB-8EEB-3DFC9D4E8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6730" y="2075263"/>
            <a:ext cx="369331" cy="36933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B09E4CAB-B737-4D1F-B954-1DB7CAC36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97669" y="2571001"/>
            <a:ext cx="369331" cy="36933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1188BC0-97EF-4435-B3CC-6E280F0A7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97669" y="3090812"/>
            <a:ext cx="369331" cy="369331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5972CB6E-FA7D-4DA7-A7CB-780EDFA36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3272" y="1658358"/>
            <a:ext cx="369331" cy="36933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41F9E98-C10C-4854-8225-F0851C906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8819" y="2255144"/>
            <a:ext cx="369331" cy="36933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F5175DF-C895-4D19-8E35-413110C86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39260" y="2858672"/>
            <a:ext cx="369331" cy="36933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AB307EB-C781-4FE7-B275-2F32AA6BB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39260" y="3341755"/>
            <a:ext cx="369331" cy="369331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8705BD6B-AFB6-4B78-B697-04B2BD33D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372360" y="5274167"/>
            <a:ext cx="369331" cy="369331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C1F4278D-48CA-4913-AE98-AC9D64536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39260" y="3887484"/>
            <a:ext cx="369331" cy="369331"/>
          </a:xfrm>
          <a:prstGeom prst="rect">
            <a:avLst/>
          </a:prstGeom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529AC756-BA32-4053-9ED3-045696B61276}"/>
              </a:ext>
            </a:extLst>
          </p:cNvPr>
          <p:cNvSpPr txBox="1"/>
          <p:nvPr/>
        </p:nvSpPr>
        <p:spPr>
          <a:xfrm>
            <a:off x="6308591" y="3877828"/>
            <a:ext cx="516023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Record each players total score from their 3 attempts 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5CF50022-0CEA-4B25-8EC8-B1C2AD822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372360" y="4622589"/>
            <a:ext cx="369331" cy="369331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0E1DD78B-DE25-4554-8F66-5D42BBD10A51}"/>
              </a:ext>
            </a:extLst>
          </p:cNvPr>
          <p:cNvSpPr txBox="1"/>
          <p:nvPr/>
        </p:nvSpPr>
        <p:spPr>
          <a:xfrm>
            <a:off x="6786259" y="4557667"/>
            <a:ext cx="46209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Dribbling - keep close control of the ball from the start to cone 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F454BFA-D20A-4251-986F-903480212C12}"/>
              </a:ext>
            </a:extLst>
          </p:cNvPr>
          <p:cNvSpPr txBox="1"/>
          <p:nvPr/>
        </p:nvSpPr>
        <p:spPr>
          <a:xfrm>
            <a:off x="6786259" y="5218518"/>
            <a:ext cx="40592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Shooting – decide which part of the goal you are going to aim for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CD5F1D0-AED6-42BE-96E3-CA91A5270BF5}"/>
              </a:ext>
            </a:extLst>
          </p:cNvPr>
          <p:cNvSpPr txBox="1"/>
          <p:nvPr/>
        </p:nvSpPr>
        <p:spPr>
          <a:xfrm>
            <a:off x="6786259" y="5889600"/>
            <a:ext cx="40592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Strike with the ‘laces’ for power or inside of the foot for placement </a:t>
            </a: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22607E62-2D19-4E74-9C38-0CD4B0D61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372360" y="5889600"/>
            <a:ext cx="369331" cy="3693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F3AC920-B480-49DE-B792-8A9F8A574E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214" y="4489748"/>
            <a:ext cx="5537172" cy="2187183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BAB4044-DADB-493C-80B2-10A9791DAE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1213" y="127358"/>
            <a:ext cx="722335" cy="92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0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453" y="96975"/>
            <a:ext cx="9905998" cy="941227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5: goalkeeper roll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885016" y="1949720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883123" y="1567247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884758" y="2372272"/>
            <a:ext cx="491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marker cones, football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883123" y="2880246"/>
            <a:ext cx="482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Sports Leaders to co-ordinate and score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48111" y="3457991"/>
            <a:ext cx="378989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rgbClr val="FF0000"/>
                </a:solidFill>
              </a:rPr>
              <a:t>Scoring</a:t>
            </a:r>
            <a:r>
              <a:rPr lang="en-GB" sz="1900" dirty="0">
                <a:solidFill>
                  <a:srgbClr val="FF0000"/>
                </a:solidFill>
              </a:rPr>
              <a:t>:</a:t>
            </a:r>
            <a:r>
              <a:rPr lang="en-GB" sz="19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each players total score </a:t>
            </a:r>
          </a:p>
          <a:p>
            <a:r>
              <a:rPr lang="en-GB" sz="1700" dirty="0"/>
              <a:t>and add together to calculate the overall team score.  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85" y="143852"/>
            <a:ext cx="1679917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312604" y="1607590"/>
            <a:ext cx="51599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Players have 3 consecutive UNDERARM throws / rolls from behind the roll line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312603" y="2229329"/>
            <a:ext cx="499076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All other players wait their turn at the wait cone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312603" y="2732133"/>
            <a:ext cx="539818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From stationary, hold the ball in one hand and roll the ball forward towards the targets (as per picture)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41" y="3474714"/>
            <a:ext cx="402242" cy="557218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312287" y="3398587"/>
            <a:ext cx="51602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Higher points awarded for accuracy and rolling the ball through the centre of the target zone 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3F92A1C-5940-41AD-BC43-77FC7A704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1586667"/>
            <a:ext cx="369331" cy="36933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BA32325-5942-4EBB-8EEB-3DFC9D4E8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2011929"/>
            <a:ext cx="369331" cy="36933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B09E4CAB-B737-4D1F-B954-1DB7CAC36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2427628"/>
            <a:ext cx="369331" cy="36933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1188BC0-97EF-4435-B3CC-6E280F0A7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3" y="2892820"/>
            <a:ext cx="369331" cy="369331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5972CB6E-FA7D-4DA7-A7CB-780EDFA36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3272" y="1658358"/>
            <a:ext cx="369331" cy="36933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41F9E98-C10C-4854-8225-F0851C906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8819" y="2255144"/>
            <a:ext cx="369331" cy="36933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F5175DF-C895-4D19-8E35-413110C86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3272" y="2810242"/>
            <a:ext cx="369331" cy="36933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AB307EB-C781-4FE7-B275-2F32AA6BB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1292" y="3438384"/>
            <a:ext cx="369331" cy="369331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8705BD6B-AFB6-4B78-B697-04B2BD33D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712979" y="5285321"/>
            <a:ext cx="369331" cy="369331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C1F4278D-48CA-4913-AE98-AC9D64536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1292" y="3996223"/>
            <a:ext cx="369331" cy="369331"/>
          </a:xfrm>
          <a:prstGeom prst="rect">
            <a:avLst/>
          </a:prstGeom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529AC756-BA32-4053-9ED3-045696B61276}"/>
              </a:ext>
            </a:extLst>
          </p:cNvPr>
          <p:cNvSpPr txBox="1"/>
          <p:nvPr/>
        </p:nvSpPr>
        <p:spPr>
          <a:xfrm>
            <a:off x="6320623" y="3971073"/>
            <a:ext cx="539016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A players score is the total points from their 3 throws / rolls 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5CF50022-0CEA-4B25-8EC8-B1C2AD822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712979" y="4712836"/>
            <a:ext cx="369331" cy="369331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0E1DD78B-DE25-4554-8F66-5D42BBD10A51}"/>
              </a:ext>
            </a:extLst>
          </p:cNvPr>
          <p:cNvSpPr txBox="1"/>
          <p:nvPr/>
        </p:nvSpPr>
        <p:spPr>
          <a:xfrm>
            <a:off x="7101700" y="4637527"/>
            <a:ext cx="40592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Hold the ball balancing it on the fingers of one hand 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F454BFA-D20A-4251-986F-903480212C12}"/>
              </a:ext>
            </a:extLst>
          </p:cNvPr>
          <p:cNvSpPr txBox="1"/>
          <p:nvPr/>
        </p:nvSpPr>
        <p:spPr>
          <a:xfrm>
            <a:off x="7101700" y="5250410"/>
            <a:ext cx="43708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Step forward with your opposite leg and bend </a:t>
            </a:r>
          </a:p>
          <a:p>
            <a:r>
              <a:rPr lang="en-GB" sz="1700" dirty="0"/>
              <a:t>it at the knee to lower you body position 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CD5F1D0-AED6-42BE-96E3-CA91A5270BF5}"/>
              </a:ext>
            </a:extLst>
          </p:cNvPr>
          <p:cNvSpPr txBox="1"/>
          <p:nvPr/>
        </p:nvSpPr>
        <p:spPr>
          <a:xfrm>
            <a:off x="7101700" y="5870697"/>
            <a:ext cx="40592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Stay low as you roll the ball and follow through with your arm as you release </a:t>
            </a: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22607E62-2D19-4E74-9C38-0CD4B0D61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712979" y="5857806"/>
            <a:ext cx="369331" cy="3693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14C71C6-BA6D-433D-B6ED-A76689D10F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0553" y="1770916"/>
            <a:ext cx="1020173" cy="1877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C714F0-FF51-47E3-8320-F3D551F685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341" y="4679437"/>
            <a:ext cx="6054053" cy="1680072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114DF0C2-A485-42E1-9B9E-98F2A4C11B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845" y="112433"/>
            <a:ext cx="793703" cy="10157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DB8AAD8-6FB7-4EC8-BA60-3C4B5EE45EAB}"/>
              </a:ext>
            </a:extLst>
          </p:cNvPr>
          <p:cNvSpPr txBox="1"/>
          <p:nvPr/>
        </p:nvSpPr>
        <p:spPr>
          <a:xfrm>
            <a:off x="2686893" y="5046628"/>
            <a:ext cx="188350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95000"/>
                    <a:lumOff val="5000"/>
                  </a:schemeClr>
                </a:solidFill>
              </a:rPr>
              <a:t>	    8m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F0A838-C8C1-4116-BF0E-E048EB4DB7CD}"/>
              </a:ext>
            </a:extLst>
          </p:cNvPr>
          <p:cNvSpPr txBox="1"/>
          <p:nvPr/>
        </p:nvSpPr>
        <p:spPr>
          <a:xfrm>
            <a:off x="5736127" y="5367333"/>
            <a:ext cx="78526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95000"/>
                    <a:lumOff val="5000"/>
                  </a:schemeClr>
                </a:solidFill>
              </a:rPr>
              <a:t>1m</a:t>
            </a:r>
          </a:p>
        </p:txBody>
      </p:sp>
    </p:spTree>
    <p:extLst>
      <p:ext uri="{BB962C8B-B14F-4D97-AF65-F5344CB8AC3E}">
        <p14:creationId xmlns:p14="http://schemas.microsoft.com/office/powerpoint/2010/main" val="309324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453" y="96975"/>
            <a:ext cx="9905998" cy="941227"/>
          </a:xfrm>
        </p:spPr>
        <p:txBody>
          <a:bodyPr>
            <a:normAutofit/>
          </a:bodyPr>
          <a:lstStyle/>
          <a:p>
            <a:pPr algn="ctr"/>
            <a:r>
              <a:rPr lang="en-GB" sz="29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6: dribble RELAY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19927" y="2022947"/>
            <a:ext cx="4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Activity set out as per diagram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19927" y="1626895"/>
            <a:ext cx="482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Teams of 6 players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19927" y="2445806"/>
            <a:ext cx="491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marker cones, football 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17790" y="3640099"/>
            <a:ext cx="48285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Sports Leaders to co-ordinate and score</a:t>
            </a:r>
            <a:endParaRPr lang="en-GB" sz="17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1D62EA-5A66-412A-AB75-44AFA2B15FA5}"/>
              </a:ext>
            </a:extLst>
          </p:cNvPr>
          <p:cNvSpPr txBox="1"/>
          <p:nvPr/>
        </p:nvSpPr>
        <p:spPr>
          <a:xfrm>
            <a:off x="970900" y="4058986"/>
            <a:ext cx="4980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rgbClr val="FF0000"/>
                </a:solidFill>
              </a:rPr>
              <a:t>Scoring</a:t>
            </a:r>
            <a:r>
              <a:rPr lang="en-GB" sz="1900" dirty="0">
                <a:solidFill>
                  <a:srgbClr val="FF0000"/>
                </a:solidFill>
              </a:rPr>
              <a:t>:</a:t>
            </a:r>
            <a:r>
              <a:rPr lang="en-GB" sz="1900" dirty="0">
                <a:solidFill>
                  <a:schemeClr val="bg1"/>
                </a:solidFill>
              </a:rPr>
              <a:t> </a:t>
            </a:r>
            <a:r>
              <a:rPr lang="en-GB" sz="1700" dirty="0"/>
              <a:t>Record the total number of completed dribble relays in 5 minutes.   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85" y="143852"/>
            <a:ext cx="1679917" cy="915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B31911-40BF-4E36-BB7C-23F47F1E31ED}"/>
              </a:ext>
            </a:extLst>
          </p:cNvPr>
          <p:cNvSpPr txBox="1"/>
          <p:nvPr/>
        </p:nvSpPr>
        <p:spPr>
          <a:xfrm>
            <a:off x="548567" y="1138501"/>
            <a:ext cx="4276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9A579-8116-4BC2-BE3E-77B0FDA5296E}"/>
              </a:ext>
            </a:extLst>
          </p:cNvPr>
          <p:cNvSpPr txBox="1"/>
          <p:nvPr/>
        </p:nvSpPr>
        <p:spPr>
          <a:xfrm>
            <a:off x="6096000" y="1149362"/>
            <a:ext cx="3690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Play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27C1A1-369A-414F-AAF5-66B5234A8A47}"/>
              </a:ext>
            </a:extLst>
          </p:cNvPr>
          <p:cNvSpPr txBox="1"/>
          <p:nvPr/>
        </p:nvSpPr>
        <p:spPr>
          <a:xfrm>
            <a:off x="6304266" y="1607400"/>
            <a:ext cx="515991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Three players to start at each end of the relay run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AB3197-BA7A-47A6-A2C6-8351E1138291}"/>
              </a:ext>
            </a:extLst>
          </p:cNvPr>
          <p:cNvSpPr txBox="1"/>
          <p:nvPr/>
        </p:nvSpPr>
        <p:spPr>
          <a:xfrm>
            <a:off x="6304266" y="2050489"/>
            <a:ext cx="516825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 1 starts with the ball at the start line and dribbles in and out of the cones to Player 2 at the other end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E3CF62-2717-4680-93BB-B52CCD6B8F2D}"/>
              </a:ext>
            </a:extLst>
          </p:cNvPr>
          <p:cNvSpPr txBox="1"/>
          <p:nvPr/>
        </p:nvSpPr>
        <p:spPr>
          <a:xfrm>
            <a:off x="6312286" y="2770330"/>
            <a:ext cx="49907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Player 2 dribbles back through the cones to player 3 and so on so that all players have a go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11095E-6D62-4F44-951E-9DEB969B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14" y="4113999"/>
            <a:ext cx="402242" cy="557218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24B902F3-A29A-49FD-BC50-35B9F7FE948B}"/>
              </a:ext>
            </a:extLst>
          </p:cNvPr>
          <p:cNvSpPr txBox="1"/>
          <p:nvPr/>
        </p:nvSpPr>
        <p:spPr>
          <a:xfrm>
            <a:off x="914377" y="2842235"/>
            <a:ext cx="50226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Modify the set up below by having 3 players start at each end to complete 1 relay at a time </a:t>
            </a:r>
            <a:r>
              <a:rPr lang="en-GB" sz="1600" dirty="0">
                <a:solidFill>
                  <a:schemeClr val="bg1"/>
                </a:solidFill>
              </a:rPr>
              <a:t>(this will maximise players goes in the time period) </a:t>
            </a:r>
            <a:endParaRPr lang="en-GB" sz="16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74B101-5C4E-4042-AD01-F9CF7E46C261}"/>
              </a:ext>
            </a:extLst>
          </p:cNvPr>
          <p:cNvSpPr txBox="1"/>
          <p:nvPr/>
        </p:nvSpPr>
        <p:spPr>
          <a:xfrm>
            <a:off x="6312286" y="3376948"/>
            <a:ext cx="51602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The team has 5 minutes to complete as many relay dribbles as possible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3F92A1C-5940-41AD-BC43-77FC7A704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901" y="1644402"/>
            <a:ext cx="369331" cy="36933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BA32325-5942-4EBB-8EEB-3DFC9D4E8A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6730" y="2075263"/>
            <a:ext cx="369331" cy="36933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B09E4CAB-B737-4D1F-B954-1DB7CAC36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4255" y="2490733"/>
            <a:ext cx="369331" cy="36933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F8986039-7CAE-4606-A50B-E3A5B80D7F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901" y="2929864"/>
            <a:ext cx="369331" cy="36933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11188BC0-97EF-4435-B3CC-6E280F0A7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81214" y="3632932"/>
            <a:ext cx="369331" cy="369331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5972CB6E-FA7D-4DA7-A7CB-780EDFA36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42955" y="1621809"/>
            <a:ext cx="369331" cy="369331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41F9E98-C10C-4854-8225-F0851C906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1290" y="2113751"/>
            <a:ext cx="369331" cy="369331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7F5175DF-C895-4D19-8E35-413110C86D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1291" y="2808532"/>
            <a:ext cx="369331" cy="36933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AB307EB-C781-4FE7-B275-2F32AA6BB4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2831" y="3414085"/>
            <a:ext cx="369331" cy="369331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8705BD6B-AFB6-4B78-B697-04B2BD33D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741691" y="5787750"/>
            <a:ext cx="369331" cy="369331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C1F4278D-48CA-4913-AE98-AC9D64536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5952831" y="4041013"/>
            <a:ext cx="369331" cy="369331"/>
          </a:xfrm>
          <a:prstGeom prst="rect">
            <a:avLst/>
          </a:prstGeom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529AC756-BA32-4053-9ED3-045696B61276}"/>
              </a:ext>
            </a:extLst>
          </p:cNvPr>
          <p:cNvSpPr txBox="1"/>
          <p:nvPr/>
        </p:nvSpPr>
        <p:spPr>
          <a:xfrm>
            <a:off x="6322162" y="4019316"/>
            <a:ext cx="51602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schemeClr val="bg1"/>
                </a:solidFill>
              </a:rPr>
              <a:t>Record the total relays that the team completers in 5 minutes 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5CF50022-0CEA-4B25-8EC8-B1C2AD822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741690" y="4866667"/>
            <a:ext cx="369331" cy="369331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0E1DD78B-DE25-4554-8F66-5D42BBD10A51}"/>
              </a:ext>
            </a:extLst>
          </p:cNvPr>
          <p:cNvSpPr txBox="1"/>
          <p:nvPr/>
        </p:nvSpPr>
        <p:spPr>
          <a:xfrm>
            <a:off x="7111021" y="4797417"/>
            <a:ext cx="488987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Keep the ball close but in front of you using </a:t>
            </a:r>
          </a:p>
          <a:p>
            <a:r>
              <a:rPr lang="en-GB" sz="1700" dirty="0"/>
              <a:t>the inside &amp; outside of your foot to move through </a:t>
            </a:r>
          </a:p>
          <a:p>
            <a:r>
              <a:rPr lang="en-GB" sz="1700" dirty="0"/>
              <a:t>the cones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F454BFA-D20A-4251-986F-903480212C12}"/>
              </a:ext>
            </a:extLst>
          </p:cNvPr>
          <p:cNvSpPr txBox="1"/>
          <p:nvPr/>
        </p:nvSpPr>
        <p:spPr>
          <a:xfrm>
            <a:off x="7111022" y="5730529"/>
            <a:ext cx="40592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Head up - be aware of the cones and where you are going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FFD519-3A03-449E-8DBF-6E71ED58D7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214" y="4960330"/>
            <a:ext cx="5610225" cy="1638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6F97DA-0053-4B6A-AB4B-EEF54C4171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1439" y="5014162"/>
            <a:ext cx="267400" cy="1530635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CFBDAE2-694F-4F48-B5CB-8DF7D77A1B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155" y="110896"/>
            <a:ext cx="752352" cy="96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2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A777E-F59E-4D2C-980C-50C1286B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835" y="244706"/>
            <a:ext cx="8607498" cy="915265"/>
          </a:xfrm>
        </p:spPr>
        <p:txBody>
          <a:bodyPr/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Team score sheet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F0D455-12A4-4A76-A5ED-BCC7C0A99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E2EE96-D732-4A6B-8E3C-8A146E3BAD70}"/>
              </a:ext>
            </a:extLst>
          </p:cNvPr>
          <p:cNvSpPr txBox="1"/>
          <p:nvPr/>
        </p:nvSpPr>
        <p:spPr>
          <a:xfrm>
            <a:off x="1708301" y="1395663"/>
            <a:ext cx="77124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SCHOOL:							YEAR GROUP: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7A2B90A-C60D-4E7D-AF8E-EDCB7DA68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846118"/>
              </p:ext>
            </p:extLst>
          </p:nvPr>
        </p:nvGraphicFramePr>
        <p:xfrm>
          <a:off x="1696453" y="2495617"/>
          <a:ext cx="810813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4131">
                  <a:extLst>
                    <a:ext uri="{9D8B030D-6E8A-4147-A177-3AD203B41FA5}">
                      <a16:colId xmlns:a16="http://schemas.microsoft.com/office/drawing/2014/main" val="403669578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937278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ACTIVITY 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TEAM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634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1. KICKING / LOFTED PASS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2. DRIBBLING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835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3. THROW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348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4. DRIBBLE &amp; SHOOT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655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5. GOALKEEPER ROLL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00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6. DRIBBLE RELAY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26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TOTAL TEAM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873851"/>
                  </a:ext>
                </a:extLst>
              </a:tr>
            </a:tbl>
          </a:graphicData>
        </a:graphic>
      </p:graphicFrame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F3F9CB-9C02-4A41-BD0F-38CE01F62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651" y="143852"/>
            <a:ext cx="946649" cy="109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86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1088</Words>
  <Application>Microsoft Office PowerPoint</Application>
  <PresentationFormat>Widescreen</PresentationFormat>
  <Paragraphs>122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Adobe Gothic Std B</vt:lpstr>
      <vt:lpstr>Arial</vt:lpstr>
      <vt:lpstr>Tw Cen MT</vt:lpstr>
      <vt:lpstr>Circuit</vt:lpstr>
      <vt:lpstr>Intra School Competition Programme </vt:lpstr>
      <vt:lpstr>Station 1: kicking / lofted pass</vt:lpstr>
      <vt:lpstr>Station 2: dribbling / RUNNING WITH THE BALL </vt:lpstr>
      <vt:lpstr>Station 3: throw in</vt:lpstr>
      <vt:lpstr>Station 4: dribble &amp; shoot </vt:lpstr>
      <vt:lpstr>Station 5: goalkeeper roll </vt:lpstr>
      <vt:lpstr>Station 6: dribble RELAY  </vt:lpstr>
      <vt:lpstr>Team score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school games  intra school competition programme</dc:title>
  <dc:creator>Dyson, Debbie</dc:creator>
  <cp:lastModifiedBy>Simon Jones</cp:lastModifiedBy>
  <cp:revision>95</cp:revision>
  <dcterms:created xsi:type="dcterms:W3CDTF">2020-04-25T12:56:22Z</dcterms:created>
  <dcterms:modified xsi:type="dcterms:W3CDTF">2020-09-24T10:46:25Z</dcterms:modified>
</cp:coreProperties>
</file>