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0" r:id="rId3"/>
    <p:sldId id="261" r:id="rId4"/>
    <p:sldId id="262" r:id="rId5"/>
    <p:sldId id="264" r:id="rId6"/>
    <p:sldId id="263" r:id="rId7"/>
    <p:sldId id="265"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8" d="100"/>
          <a:sy n="98" d="100"/>
        </p:scale>
        <p:origin x="110"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9/24/2020</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9/24/2020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9/24/2020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9/24/2020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9/24/2020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9/24/2020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9/24/2020</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jpg"/><Relationship Id="rId4" Type="http://schemas.openxmlformats.org/officeDocument/2006/relationships/image" Target="../media/image5.jp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4.xml"/><Relationship Id="rId6" Type="http://schemas.openxmlformats.org/officeDocument/2006/relationships/image" Target="../media/image6.jpg"/><Relationship Id="rId5" Type="http://schemas.openxmlformats.org/officeDocument/2006/relationships/image" Target="../media/image4.PNG"/><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6.jpg"/><Relationship Id="rId2" Type="http://schemas.openxmlformats.org/officeDocument/2006/relationships/image" Target="../media/image7.PNG"/><Relationship Id="rId1" Type="http://schemas.openxmlformats.org/officeDocument/2006/relationships/slideLayout" Target="../slideLayouts/slideLayout4.xml"/><Relationship Id="rId6" Type="http://schemas.openxmlformats.org/officeDocument/2006/relationships/image" Target="../media/image9.PNG"/><Relationship Id="rId5" Type="http://schemas.openxmlformats.org/officeDocument/2006/relationships/image" Target="../media/image4.PN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4.xml"/><Relationship Id="rId6" Type="http://schemas.openxmlformats.org/officeDocument/2006/relationships/image" Target="../media/image6.jpg"/><Relationship Id="rId5" Type="http://schemas.openxmlformats.org/officeDocument/2006/relationships/image" Target="../media/image4.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6.jpg"/><Relationship Id="rId2" Type="http://schemas.openxmlformats.org/officeDocument/2006/relationships/image" Target="../media/image3.png"/><Relationship Id="rId1" Type="http://schemas.openxmlformats.org/officeDocument/2006/relationships/slideLayout" Target="../slideLayouts/slideLayout4.xml"/><Relationship Id="rId6" Type="http://schemas.openxmlformats.org/officeDocument/2006/relationships/image" Target="../media/image7.PNG"/><Relationship Id="rId5" Type="http://schemas.openxmlformats.org/officeDocument/2006/relationships/image" Target="../media/image9.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4.xml"/><Relationship Id="rId6" Type="http://schemas.openxmlformats.org/officeDocument/2006/relationships/image" Target="../media/image6.jpg"/><Relationship Id="rId5" Type="http://schemas.openxmlformats.org/officeDocument/2006/relationships/image" Target="../media/image4.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E991D-C215-4A30-A5E0-17B673E5567B}"/>
              </a:ext>
            </a:extLst>
          </p:cNvPr>
          <p:cNvSpPr>
            <a:spLocks noGrp="1"/>
          </p:cNvSpPr>
          <p:nvPr>
            <p:ph type="ctrTitle"/>
          </p:nvPr>
        </p:nvSpPr>
        <p:spPr>
          <a:xfrm>
            <a:off x="638100" y="2236763"/>
            <a:ext cx="11240086" cy="2053883"/>
          </a:xfrm>
        </p:spPr>
        <p:txBody>
          <a:bodyPr>
            <a:normAutofit fontScale="90000"/>
          </a:bodyPr>
          <a:lstStyle/>
          <a:p>
            <a:pPr algn="ctr"/>
            <a:r>
              <a:rPr lang="en-GB" sz="4000" b="1" dirty="0">
                <a:latin typeface="Adobe Gothic Std B" panose="020B0800000000000000" pitchFamily="34" charset="-128"/>
                <a:ea typeface="Adobe Gothic Std B" panose="020B0800000000000000" pitchFamily="34" charset="-128"/>
              </a:rPr>
              <a:t>Virtual school games </a:t>
            </a:r>
            <a:br>
              <a:rPr lang="en-GB" sz="4000" b="1" dirty="0">
                <a:latin typeface="Adobe Gothic Std B" panose="020B0800000000000000" pitchFamily="34" charset="-128"/>
                <a:ea typeface="Adobe Gothic Std B" panose="020B0800000000000000" pitchFamily="34" charset="-128"/>
              </a:rPr>
            </a:br>
            <a:r>
              <a:rPr lang="en-GB" sz="4000" b="1" dirty="0">
                <a:latin typeface="Adobe Gothic Std B" panose="020B0800000000000000" pitchFamily="34" charset="-128"/>
                <a:ea typeface="Adobe Gothic Std B" panose="020B0800000000000000" pitchFamily="34" charset="-128"/>
              </a:rPr>
              <a:t>intra school competition programme</a:t>
            </a:r>
            <a:br>
              <a:rPr lang="en-GB" sz="4000" b="1" dirty="0">
                <a:latin typeface="Adobe Gothic Std B" panose="020B0800000000000000" pitchFamily="34" charset="-128"/>
                <a:ea typeface="Adobe Gothic Std B" panose="020B0800000000000000" pitchFamily="34" charset="-128"/>
              </a:rPr>
            </a:br>
            <a:endParaRPr lang="en-GB" sz="4000" b="1" dirty="0">
              <a:latin typeface="Adobe Gothic Std B" panose="020B0800000000000000" pitchFamily="34" charset="-128"/>
              <a:ea typeface="Adobe Gothic Std B" panose="020B0800000000000000" pitchFamily="34" charset="-128"/>
            </a:endParaRPr>
          </a:p>
        </p:txBody>
      </p:sp>
      <p:sp>
        <p:nvSpPr>
          <p:cNvPr id="3" name="Subtitle 2">
            <a:extLst>
              <a:ext uri="{FF2B5EF4-FFF2-40B4-BE49-F238E27FC236}">
                <a16:creationId xmlns:a16="http://schemas.microsoft.com/office/drawing/2014/main" id="{82791288-DB96-4175-AD1B-9C5797423F56}"/>
              </a:ext>
            </a:extLst>
          </p:cNvPr>
          <p:cNvSpPr>
            <a:spLocks noGrp="1"/>
          </p:cNvSpPr>
          <p:nvPr>
            <p:ph type="subTitle" idx="1"/>
          </p:nvPr>
        </p:nvSpPr>
        <p:spPr>
          <a:xfrm>
            <a:off x="1862355" y="4073704"/>
            <a:ext cx="8791575" cy="1655762"/>
          </a:xfrm>
        </p:spPr>
        <p:txBody>
          <a:bodyPr>
            <a:normAutofit fontScale="92500" lnSpcReduction="20000"/>
          </a:bodyPr>
          <a:lstStyle/>
          <a:p>
            <a:pPr algn="ctr"/>
            <a:r>
              <a:rPr lang="en-GB" sz="4400" b="1" dirty="0">
                <a:solidFill>
                  <a:srgbClr val="FF0000"/>
                </a:solidFill>
                <a:latin typeface="Adobe Gothic Std B" panose="020B0800000000000000" pitchFamily="34" charset="-128"/>
                <a:ea typeface="Adobe Gothic Std B" panose="020B0800000000000000" pitchFamily="34" charset="-128"/>
              </a:rPr>
              <a:t>basketball</a:t>
            </a:r>
          </a:p>
          <a:p>
            <a:pPr algn="ctr"/>
            <a:r>
              <a:rPr lang="en-GB" sz="2200" b="1" dirty="0">
                <a:solidFill>
                  <a:schemeClr val="tx1"/>
                </a:solidFill>
                <a:latin typeface="Adobe Gothic Std B" panose="020B0800000000000000" pitchFamily="34" charset="-128"/>
                <a:ea typeface="Adobe Gothic Std B" panose="020B0800000000000000" pitchFamily="34" charset="-128"/>
              </a:rPr>
              <a:t>@MCRSCHOOLSPE  </a:t>
            </a:r>
          </a:p>
          <a:p>
            <a:pPr algn="ctr"/>
            <a:r>
              <a:rPr lang="en-GB" sz="2200" b="1" dirty="0">
                <a:solidFill>
                  <a:schemeClr val="tx1"/>
                </a:solidFill>
                <a:latin typeface="Adobe Gothic Std B" panose="020B0800000000000000" pitchFamily="34" charset="-128"/>
                <a:ea typeface="Adobe Gothic Std B" panose="020B0800000000000000" pitchFamily="34" charset="-128"/>
              </a:rPr>
              <a:t>#</a:t>
            </a:r>
            <a:r>
              <a:rPr lang="en-GB" sz="2200" b="1" dirty="0" err="1">
                <a:solidFill>
                  <a:schemeClr val="tx1"/>
                </a:solidFill>
                <a:latin typeface="Adobe Gothic Std B" panose="020B0800000000000000" pitchFamily="34" charset="-128"/>
                <a:ea typeface="Adobe Gothic Std B" panose="020B0800000000000000" pitchFamily="34" charset="-128"/>
              </a:rPr>
              <a:t>MANCHESTERvirtualschoolgames</a:t>
            </a:r>
            <a:endParaRPr lang="en-GB" sz="2200" b="1" dirty="0">
              <a:solidFill>
                <a:schemeClr val="tx1"/>
              </a:solidFill>
              <a:latin typeface="Adobe Gothic Std B" panose="020B0800000000000000" pitchFamily="34" charset="-128"/>
              <a:ea typeface="Adobe Gothic Std B" panose="020B0800000000000000" pitchFamily="34" charset="-128"/>
            </a:endParaRPr>
          </a:p>
        </p:txBody>
      </p:sp>
      <p:pic>
        <p:nvPicPr>
          <p:cNvPr id="6" name="Picture 5">
            <a:extLst>
              <a:ext uri="{FF2B5EF4-FFF2-40B4-BE49-F238E27FC236}">
                <a16:creationId xmlns:a16="http://schemas.microsoft.com/office/drawing/2014/main" id="{51CDB039-1ADB-492B-9076-68ABAB8544BE}"/>
              </a:ext>
            </a:extLst>
          </p:cNvPr>
          <p:cNvPicPr>
            <a:picLocks noChangeAspect="1"/>
          </p:cNvPicPr>
          <p:nvPr/>
        </p:nvPicPr>
        <p:blipFill>
          <a:blip r:embed="rId2"/>
          <a:stretch>
            <a:fillRect/>
          </a:stretch>
        </p:blipFill>
        <p:spPr>
          <a:xfrm>
            <a:off x="528711" y="4901585"/>
            <a:ext cx="1679917" cy="1679917"/>
          </a:xfrm>
          <a:prstGeom prst="rect">
            <a:avLst/>
          </a:prstGeom>
        </p:spPr>
      </p:pic>
      <p:pic>
        <p:nvPicPr>
          <p:cNvPr id="12" name="Picture 11">
            <a:extLst>
              <a:ext uri="{FF2B5EF4-FFF2-40B4-BE49-F238E27FC236}">
                <a16:creationId xmlns:a16="http://schemas.microsoft.com/office/drawing/2014/main" id="{7B84C3FC-7A15-4A0C-9AA4-46E341D12816}"/>
              </a:ext>
            </a:extLst>
          </p:cNvPr>
          <p:cNvPicPr>
            <a:picLocks noChangeAspect="1"/>
          </p:cNvPicPr>
          <p:nvPr/>
        </p:nvPicPr>
        <p:blipFill>
          <a:blip r:embed="rId3"/>
          <a:stretch>
            <a:fillRect/>
          </a:stretch>
        </p:blipFill>
        <p:spPr>
          <a:xfrm>
            <a:off x="9979463" y="5413691"/>
            <a:ext cx="1679917" cy="915265"/>
          </a:xfrm>
          <a:prstGeom prst="rect">
            <a:avLst/>
          </a:prstGeom>
        </p:spPr>
      </p:pic>
      <p:pic>
        <p:nvPicPr>
          <p:cNvPr id="7" name="Picture 6">
            <a:extLst>
              <a:ext uri="{FF2B5EF4-FFF2-40B4-BE49-F238E27FC236}">
                <a16:creationId xmlns:a16="http://schemas.microsoft.com/office/drawing/2014/main" id="{178CDD3A-79C2-42DE-B480-9BB2C531A448}"/>
              </a:ext>
            </a:extLst>
          </p:cNvPr>
          <p:cNvPicPr>
            <a:picLocks noChangeAspect="1"/>
          </p:cNvPicPr>
          <p:nvPr/>
        </p:nvPicPr>
        <p:blipFill>
          <a:blip r:embed="rId4"/>
          <a:stretch>
            <a:fillRect/>
          </a:stretch>
        </p:blipFill>
        <p:spPr>
          <a:xfrm>
            <a:off x="6521665" y="377996"/>
            <a:ext cx="2381703" cy="181216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8" name="Picture 7" descr="A picture containing drawing&#10;&#10;Description automatically generated">
            <a:extLst>
              <a:ext uri="{FF2B5EF4-FFF2-40B4-BE49-F238E27FC236}">
                <a16:creationId xmlns:a16="http://schemas.microsoft.com/office/drawing/2014/main" id="{374DA0A6-E992-4395-936F-469A059CF2EB}"/>
              </a:ext>
            </a:extLst>
          </p:cNvPr>
          <p:cNvPicPr>
            <a:picLocks noChangeAspect="1"/>
          </p:cNvPicPr>
          <p:nvPr/>
        </p:nvPicPr>
        <p:blipFill>
          <a:blip r:embed="rId5"/>
          <a:stretch>
            <a:fillRect/>
          </a:stretch>
        </p:blipFill>
        <p:spPr>
          <a:xfrm>
            <a:off x="4428417" y="377995"/>
            <a:ext cx="2093247" cy="1817175"/>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540783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AD6BE-CBCD-4800-A2BB-3C1D4AA415A2}"/>
              </a:ext>
            </a:extLst>
          </p:cNvPr>
          <p:cNvSpPr>
            <a:spLocks noGrp="1"/>
          </p:cNvSpPr>
          <p:nvPr>
            <p:ph type="title"/>
          </p:nvPr>
        </p:nvSpPr>
        <p:spPr>
          <a:xfrm>
            <a:off x="1141413" y="208135"/>
            <a:ext cx="9905998" cy="941227"/>
          </a:xfrm>
        </p:spPr>
        <p:txBody>
          <a:bodyPr/>
          <a:lstStyle/>
          <a:p>
            <a:pPr algn="ctr"/>
            <a:r>
              <a:rPr lang="en-GB" dirty="0">
                <a:latin typeface="Adobe Gothic Std B" panose="020B0800000000000000" pitchFamily="34" charset="-128"/>
                <a:ea typeface="Adobe Gothic Std B" panose="020B0800000000000000" pitchFamily="34" charset="-128"/>
              </a:rPr>
              <a:t>Station 1: dribble slalom</a:t>
            </a:r>
          </a:p>
        </p:txBody>
      </p:sp>
      <p:sp>
        <p:nvSpPr>
          <p:cNvPr id="4" name="Content Placeholder 3">
            <a:extLst>
              <a:ext uri="{FF2B5EF4-FFF2-40B4-BE49-F238E27FC236}">
                <a16:creationId xmlns:a16="http://schemas.microsoft.com/office/drawing/2014/main" id="{3DE3350F-5589-44D1-98E9-B5728F7734C2}"/>
              </a:ext>
            </a:extLst>
          </p:cNvPr>
          <p:cNvSpPr>
            <a:spLocks noGrp="1"/>
          </p:cNvSpPr>
          <p:nvPr>
            <p:ph sz="half" idx="2"/>
          </p:nvPr>
        </p:nvSpPr>
        <p:spPr>
          <a:xfrm>
            <a:off x="6286629" y="1294291"/>
            <a:ext cx="4760782" cy="3114327"/>
          </a:xfrm>
        </p:spPr>
        <p:txBody>
          <a:bodyPr>
            <a:normAutofit/>
          </a:bodyPr>
          <a:lstStyle/>
          <a:p>
            <a:pPr marL="0" indent="0">
              <a:buNone/>
            </a:pPr>
            <a:r>
              <a:rPr lang="en-GB" sz="2200" u="sng" dirty="0">
                <a:solidFill>
                  <a:srgbClr val="FF0000"/>
                </a:solidFill>
                <a:latin typeface="Adobe Gothic Std B" panose="020B0800000000000000" pitchFamily="34" charset="-128"/>
                <a:ea typeface="Adobe Gothic Std B" panose="020B0800000000000000" pitchFamily="34" charset="-128"/>
              </a:rPr>
              <a:t>How to Play</a:t>
            </a:r>
          </a:p>
          <a:p>
            <a:r>
              <a:rPr lang="en-GB" sz="2000" dirty="0">
                <a:solidFill>
                  <a:schemeClr val="bg1"/>
                </a:solidFill>
              </a:rPr>
              <a:t>Players take it in turns to dribble in &amp; out through the course of cones to the end one before dribbling the ball back and passing to the next player waiting behind the first cone</a:t>
            </a:r>
          </a:p>
          <a:p>
            <a:r>
              <a:rPr lang="en-GB" sz="2000" dirty="0">
                <a:solidFill>
                  <a:schemeClr val="bg1"/>
                </a:solidFill>
              </a:rPr>
              <a:t>5 minutes continuous game play </a:t>
            </a:r>
          </a:p>
          <a:p>
            <a:endParaRPr lang="en-GB" sz="2000" dirty="0">
              <a:solidFill>
                <a:schemeClr val="bg1"/>
              </a:solidFill>
            </a:endParaRPr>
          </a:p>
        </p:txBody>
      </p:sp>
      <p:pic>
        <p:nvPicPr>
          <p:cNvPr id="6" name="Picture 5">
            <a:extLst>
              <a:ext uri="{FF2B5EF4-FFF2-40B4-BE49-F238E27FC236}">
                <a16:creationId xmlns:a16="http://schemas.microsoft.com/office/drawing/2014/main" id="{D6374F54-9EF4-4018-8467-974F7F19C0B6}"/>
              </a:ext>
            </a:extLst>
          </p:cNvPr>
          <p:cNvPicPr>
            <a:picLocks noChangeAspect="1"/>
          </p:cNvPicPr>
          <p:nvPr/>
        </p:nvPicPr>
        <p:blipFill>
          <a:blip r:embed="rId2"/>
          <a:stretch>
            <a:fillRect/>
          </a:stretch>
        </p:blipFill>
        <p:spPr>
          <a:xfrm>
            <a:off x="1530329" y="5545602"/>
            <a:ext cx="456229" cy="350518"/>
          </a:xfrm>
          <a:prstGeom prst="rect">
            <a:avLst/>
          </a:prstGeom>
        </p:spPr>
      </p:pic>
      <p:pic>
        <p:nvPicPr>
          <p:cNvPr id="7" name="Picture 6">
            <a:extLst>
              <a:ext uri="{FF2B5EF4-FFF2-40B4-BE49-F238E27FC236}">
                <a16:creationId xmlns:a16="http://schemas.microsoft.com/office/drawing/2014/main" id="{DEA7C0A0-3C22-4D6B-A798-78763E71B9DA}"/>
              </a:ext>
            </a:extLst>
          </p:cNvPr>
          <p:cNvPicPr>
            <a:picLocks noChangeAspect="1"/>
          </p:cNvPicPr>
          <p:nvPr/>
        </p:nvPicPr>
        <p:blipFill>
          <a:blip r:embed="rId2"/>
          <a:stretch>
            <a:fillRect/>
          </a:stretch>
        </p:blipFill>
        <p:spPr>
          <a:xfrm>
            <a:off x="6177851" y="5545600"/>
            <a:ext cx="456229" cy="350518"/>
          </a:xfrm>
          <a:prstGeom prst="rect">
            <a:avLst/>
          </a:prstGeom>
        </p:spPr>
      </p:pic>
      <p:pic>
        <p:nvPicPr>
          <p:cNvPr id="8" name="Picture 7">
            <a:extLst>
              <a:ext uri="{FF2B5EF4-FFF2-40B4-BE49-F238E27FC236}">
                <a16:creationId xmlns:a16="http://schemas.microsoft.com/office/drawing/2014/main" id="{66115B71-8217-4BA5-BDE6-90733F3AFAE6}"/>
              </a:ext>
            </a:extLst>
          </p:cNvPr>
          <p:cNvPicPr>
            <a:picLocks noChangeAspect="1"/>
          </p:cNvPicPr>
          <p:nvPr/>
        </p:nvPicPr>
        <p:blipFill>
          <a:blip r:embed="rId2"/>
          <a:stretch>
            <a:fillRect/>
          </a:stretch>
        </p:blipFill>
        <p:spPr>
          <a:xfrm>
            <a:off x="2466132" y="5545602"/>
            <a:ext cx="456229" cy="350518"/>
          </a:xfrm>
          <a:prstGeom prst="rect">
            <a:avLst/>
          </a:prstGeom>
        </p:spPr>
      </p:pic>
      <p:pic>
        <p:nvPicPr>
          <p:cNvPr id="9" name="Picture 8">
            <a:extLst>
              <a:ext uri="{FF2B5EF4-FFF2-40B4-BE49-F238E27FC236}">
                <a16:creationId xmlns:a16="http://schemas.microsoft.com/office/drawing/2014/main" id="{83D51C35-78AA-43DA-B144-112B75C0F959}"/>
              </a:ext>
            </a:extLst>
          </p:cNvPr>
          <p:cNvPicPr>
            <a:picLocks noChangeAspect="1"/>
          </p:cNvPicPr>
          <p:nvPr/>
        </p:nvPicPr>
        <p:blipFill>
          <a:blip r:embed="rId2"/>
          <a:stretch>
            <a:fillRect/>
          </a:stretch>
        </p:blipFill>
        <p:spPr>
          <a:xfrm>
            <a:off x="3431084" y="5545600"/>
            <a:ext cx="456229" cy="350518"/>
          </a:xfrm>
          <a:prstGeom prst="rect">
            <a:avLst/>
          </a:prstGeom>
        </p:spPr>
      </p:pic>
      <p:pic>
        <p:nvPicPr>
          <p:cNvPr id="10" name="Picture 9">
            <a:extLst>
              <a:ext uri="{FF2B5EF4-FFF2-40B4-BE49-F238E27FC236}">
                <a16:creationId xmlns:a16="http://schemas.microsoft.com/office/drawing/2014/main" id="{7BB3D009-1649-4319-9FAF-680808C30107}"/>
              </a:ext>
            </a:extLst>
          </p:cNvPr>
          <p:cNvPicPr>
            <a:picLocks noChangeAspect="1"/>
          </p:cNvPicPr>
          <p:nvPr/>
        </p:nvPicPr>
        <p:blipFill>
          <a:blip r:embed="rId2"/>
          <a:stretch>
            <a:fillRect/>
          </a:stretch>
        </p:blipFill>
        <p:spPr>
          <a:xfrm>
            <a:off x="4359773" y="5545600"/>
            <a:ext cx="456229" cy="350518"/>
          </a:xfrm>
          <a:prstGeom prst="rect">
            <a:avLst/>
          </a:prstGeom>
        </p:spPr>
      </p:pic>
      <p:pic>
        <p:nvPicPr>
          <p:cNvPr id="11" name="Picture 10">
            <a:extLst>
              <a:ext uri="{FF2B5EF4-FFF2-40B4-BE49-F238E27FC236}">
                <a16:creationId xmlns:a16="http://schemas.microsoft.com/office/drawing/2014/main" id="{389EC61A-766D-44FF-B0BF-BF348A0E7369}"/>
              </a:ext>
            </a:extLst>
          </p:cNvPr>
          <p:cNvPicPr>
            <a:picLocks noChangeAspect="1"/>
          </p:cNvPicPr>
          <p:nvPr/>
        </p:nvPicPr>
        <p:blipFill>
          <a:blip r:embed="rId2"/>
          <a:stretch>
            <a:fillRect/>
          </a:stretch>
        </p:blipFill>
        <p:spPr>
          <a:xfrm>
            <a:off x="5302690" y="5545600"/>
            <a:ext cx="456229" cy="350518"/>
          </a:xfrm>
          <a:prstGeom prst="rect">
            <a:avLst/>
          </a:prstGeom>
        </p:spPr>
      </p:pic>
      <p:pic>
        <p:nvPicPr>
          <p:cNvPr id="12" name="Picture 11">
            <a:extLst>
              <a:ext uri="{FF2B5EF4-FFF2-40B4-BE49-F238E27FC236}">
                <a16:creationId xmlns:a16="http://schemas.microsoft.com/office/drawing/2014/main" id="{87441561-8508-4A7F-B995-53A37EA9BC36}"/>
              </a:ext>
            </a:extLst>
          </p:cNvPr>
          <p:cNvPicPr>
            <a:picLocks noChangeAspect="1"/>
          </p:cNvPicPr>
          <p:nvPr/>
        </p:nvPicPr>
        <p:blipFill>
          <a:blip r:embed="rId3"/>
          <a:stretch>
            <a:fillRect/>
          </a:stretch>
        </p:blipFill>
        <p:spPr>
          <a:xfrm>
            <a:off x="445590" y="5337778"/>
            <a:ext cx="766161" cy="766161"/>
          </a:xfrm>
          <a:prstGeom prst="rect">
            <a:avLst/>
          </a:prstGeom>
        </p:spPr>
      </p:pic>
      <p:sp>
        <p:nvSpPr>
          <p:cNvPr id="22" name="Freeform: Shape 21">
            <a:extLst>
              <a:ext uri="{FF2B5EF4-FFF2-40B4-BE49-F238E27FC236}">
                <a16:creationId xmlns:a16="http://schemas.microsoft.com/office/drawing/2014/main" id="{443FC726-CF82-439C-B801-051FD0C430B2}"/>
              </a:ext>
            </a:extLst>
          </p:cNvPr>
          <p:cNvSpPr/>
          <p:nvPr/>
        </p:nvSpPr>
        <p:spPr>
          <a:xfrm>
            <a:off x="939421" y="4817646"/>
            <a:ext cx="6440464" cy="1485356"/>
          </a:xfrm>
          <a:custGeom>
            <a:avLst/>
            <a:gdLst>
              <a:gd name="connsiteX0" fmla="*/ 397010 w 6440464"/>
              <a:gd name="connsiteY0" fmla="*/ 626551 h 1485356"/>
              <a:gd name="connsiteX1" fmla="*/ 1227004 w 6440464"/>
              <a:gd name="connsiteY1" fmla="*/ 499942 h 1485356"/>
              <a:gd name="connsiteX2" fmla="*/ 1311410 w 6440464"/>
              <a:gd name="connsiteY2" fmla="*/ 1301800 h 1485356"/>
              <a:gd name="connsiteX3" fmla="*/ 2197674 w 6440464"/>
              <a:gd name="connsiteY3" fmla="*/ 1344003 h 1485356"/>
              <a:gd name="connsiteX4" fmla="*/ 2239877 w 6440464"/>
              <a:gd name="connsiteY4" fmla="*/ 415536 h 1485356"/>
              <a:gd name="connsiteX5" fmla="*/ 3196481 w 6440464"/>
              <a:gd name="connsiteY5" fmla="*/ 429603 h 1485356"/>
              <a:gd name="connsiteX6" fmla="*/ 3196481 w 6440464"/>
              <a:gd name="connsiteY6" fmla="*/ 1386206 h 1485356"/>
              <a:gd name="connsiteX7" fmla="*/ 4167151 w 6440464"/>
              <a:gd name="connsiteY7" fmla="*/ 1344003 h 1485356"/>
              <a:gd name="connsiteX8" fmla="*/ 4082745 w 6440464"/>
              <a:gd name="connsiteY8" fmla="*/ 401468 h 1485356"/>
              <a:gd name="connsiteX9" fmla="*/ 4983077 w 6440464"/>
              <a:gd name="connsiteY9" fmla="*/ 359265 h 1485356"/>
              <a:gd name="connsiteX10" fmla="*/ 4997145 w 6440464"/>
              <a:gd name="connsiteY10" fmla="*/ 1386206 h 1485356"/>
              <a:gd name="connsiteX11" fmla="*/ 6052222 w 6440464"/>
              <a:gd name="connsiteY11" fmla="*/ 1217394 h 1485356"/>
              <a:gd name="connsiteX12" fmla="*/ 5967816 w 6440464"/>
              <a:gd name="connsiteY12" fmla="*/ 77911 h 1485356"/>
              <a:gd name="connsiteX13" fmla="*/ 551754 w 6440464"/>
              <a:gd name="connsiteY13" fmla="*/ 106046 h 1485356"/>
              <a:gd name="connsiteX14" fmla="*/ 129724 w 6440464"/>
              <a:gd name="connsiteY14" fmla="*/ 148249 h 1485356"/>
              <a:gd name="connsiteX15" fmla="*/ 101588 w 6440464"/>
              <a:gd name="connsiteY15" fmla="*/ 120114 h 1485356"/>
              <a:gd name="connsiteX16" fmla="*/ 101588 w 6440464"/>
              <a:gd name="connsiteY16" fmla="*/ 120114 h 1485356"/>
              <a:gd name="connsiteX17" fmla="*/ 101588 w 6440464"/>
              <a:gd name="connsiteY17" fmla="*/ 120114 h 1485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440464" h="1485356">
                <a:moveTo>
                  <a:pt x="397010" y="626551"/>
                </a:moveTo>
                <a:cubicBezTo>
                  <a:pt x="735807" y="506975"/>
                  <a:pt x="1074604" y="387400"/>
                  <a:pt x="1227004" y="499942"/>
                </a:cubicBezTo>
                <a:cubicBezTo>
                  <a:pt x="1379404" y="612483"/>
                  <a:pt x="1149632" y="1161123"/>
                  <a:pt x="1311410" y="1301800"/>
                </a:cubicBezTo>
                <a:cubicBezTo>
                  <a:pt x="1473188" y="1442477"/>
                  <a:pt x="2042930" y="1491714"/>
                  <a:pt x="2197674" y="1344003"/>
                </a:cubicBezTo>
                <a:cubicBezTo>
                  <a:pt x="2352418" y="1196292"/>
                  <a:pt x="2073409" y="567936"/>
                  <a:pt x="2239877" y="415536"/>
                </a:cubicBezTo>
                <a:cubicBezTo>
                  <a:pt x="2406345" y="263136"/>
                  <a:pt x="3037047" y="267825"/>
                  <a:pt x="3196481" y="429603"/>
                </a:cubicBezTo>
                <a:cubicBezTo>
                  <a:pt x="3355915" y="591381"/>
                  <a:pt x="3034703" y="1233806"/>
                  <a:pt x="3196481" y="1386206"/>
                </a:cubicBezTo>
                <a:cubicBezTo>
                  <a:pt x="3358259" y="1538606"/>
                  <a:pt x="4019440" y="1508126"/>
                  <a:pt x="4167151" y="1344003"/>
                </a:cubicBezTo>
                <a:cubicBezTo>
                  <a:pt x="4314862" y="1179880"/>
                  <a:pt x="3946757" y="565591"/>
                  <a:pt x="4082745" y="401468"/>
                </a:cubicBezTo>
                <a:cubicBezTo>
                  <a:pt x="4218733" y="237345"/>
                  <a:pt x="4830677" y="195142"/>
                  <a:pt x="4983077" y="359265"/>
                </a:cubicBezTo>
                <a:cubicBezTo>
                  <a:pt x="5135477" y="523388"/>
                  <a:pt x="4818954" y="1243184"/>
                  <a:pt x="4997145" y="1386206"/>
                </a:cubicBezTo>
                <a:cubicBezTo>
                  <a:pt x="5175336" y="1529228"/>
                  <a:pt x="5890443" y="1435443"/>
                  <a:pt x="6052222" y="1217394"/>
                </a:cubicBezTo>
                <a:cubicBezTo>
                  <a:pt x="6214001" y="999345"/>
                  <a:pt x="6884561" y="263136"/>
                  <a:pt x="5967816" y="77911"/>
                </a:cubicBezTo>
                <a:cubicBezTo>
                  <a:pt x="5051071" y="-107314"/>
                  <a:pt x="1524769" y="94323"/>
                  <a:pt x="551754" y="106046"/>
                </a:cubicBezTo>
                <a:cubicBezTo>
                  <a:pt x="-421261" y="117769"/>
                  <a:pt x="204752" y="145904"/>
                  <a:pt x="129724" y="148249"/>
                </a:cubicBezTo>
                <a:cubicBezTo>
                  <a:pt x="54696" y="150594"/>
                  <a:pt x="101588" y="120114"/>
                  <a:pt x="101588" y="120114"/>
                </a:cubicBezTo>
                <a:lnTo>
                  <a:pt x="101588" y="120114"/>
                </a:lnTo>
                <a:lnTo>
                  <a:pt x="101588" y="120114"/>
                </a:lnTo>
              </a:path>
            </a:pathLst>
          </a:custGeom>
        </p:spPr>
        <p:style>
          <a:lnRef idx="1">
            <a:schemeClr val="accent2"/>
          </a:lnRef>
          <a:fillRef idx="0">
            <a:schemeClr val="accent2"/>
          </a:fillRef>
          <a:effectRef idx="0">
            <a:schemeClr val="accent2"/>
          </a:effectRef>
          <a:fontRef idx="minor">
            <a:schemeClr val="tx1"/>
          </a:fontRef>
        </p:style>
        <p:txBody>
          <a:bodyPr rtlCol="0" anchor="ctr"/>
          <a:lstStyle/>
          <a:p>
            <a:pPr algn="ctr"/>
            <a:endParaRPr lang="en-GB"/>
          </a:p>
        </p:txBody>
      </p:sp>
      <p:sp>
        <p:nvSpPr>
          <p:cNvPr id="23" name="TextBox 22">
            <a:extLst>
              <a:ext uri="{FF2B5EF4-FFF2-40B4-BE49-F238E27FC236}">
                <a16:creationId xmlns:a16="http://schemas.microsoft.com/office/drawing/2014/main" id="{6ADDE218-6327-4530-99A8-2F83DAB76A26}"/>
              </a:ext>
            </a:extLst>
          </p:cNvPr>
          <p:cNvSpPr txBox="1"/>
          <p:nvPr/>
        </p:nvSpPr>
        <p:spPr>
          <a:xfrm>
            <a:off x="8476125" y="4411433"/>
            <a:ext cx="2869050" cy="615553"/>
          </a:xfrm>
          <a:prstGeom prst="rect">
            <a:avLst/>
          </a:prstGeom>
          <a:noFill/>
        </p:spPr>
        <p:txBody>
          <a:bodyPr wrap="square" rtlCol="0">
            <a:spAutoFit/>
          </a:bodyPr>
          <a:lstStyle/>
          <a:p>
            <a:r>
              <a:rPr lang="en-GB" sz="1700" dirty="0"/>
              <a:t>Dribble with one hand (use fingers to control the ball) </a:t>
            </a:r>
          </a:p>
        </p:txBody>
      </p:sp>
      <p:pic>
        <p:nvPicPr>
          <p:cNvPr id="24" name="Picture 23">
            <a:extLst>
              <a:ext uri="{FF2B5EF4-FFF2-40B4-BE49-F238E27FC236}">
                <a16:creationId xmlns:a16="http://schemas.microsoft.com/office/drawing/2014/main" id="{5BD97131-1571-46F4-9FB8-FD3E540FACCF}"/>
              </a:ext>
            </a:extLst>
          </p:cNvPr>
          <p:cNvPicPr>
            <a:picLocks noChangeAspect="1"/>
          </p:cNvPicPr>
          <p:nvPr/>
        </p:nvPicPr>
        <p:blipFill>
          <a:blip r:embed="rId3"/>
          <a:stretch>
            <a:fillRect/>
          </a:stretch>
        </p:blipFill>
        <p:spPr>
          <a:xfrm>
            <a:off x="8098350" y="4487759"/>
            <a:ext cx="246840" cy="246840"/>
          </a:xfrm>
          <a:prstGeom prst="rect">
            <a:avLst/>
          </a:prstGeom>
        </p:spPr>
      </p:pic>
      <p:pic>
        <p:nvPicPr>
          <p:cNvPr id="25" name="Picture 24">
            <a:extLst>
              <a:ext uri="{FF2B5EF4-FFF2-40B4-BE49-F238E27FC236}">
                <a16:creationId xmlns:a16="http://schemas.microsoft.com/office/drawing/2014/main" id="{30FD4505-C5FC-4D71-9D07-B3785E3A96EE}"/>
              </a:ext>
            </a:extLst>
          </p:cNvPr>
          <p:cNvPicPr>
            <a:picLocks noChangeAspect="1"/>
          </p:cNvPicPr>
          <p:nvPr/>
        </p:nvPicPr>
        <p:blipFill>
          <a:blip r:embed="rId3"/>
          <a:stretch>
            <a:fillRect/>
          </a:stretch>
        </p:blipFill>
        <p:spPr>
          <a:xfrm>
            <a:off x="8098350" y="5114973"/>
            <a:ext cx="246840" cy="246840"/>
          </a:xfrm>
          <a:prstGeom prst="rect">
            <a:avLst/>
          </a:prstGeom>
        </p:spPr>
      </p:pic>
      <p:pic>
        <p:nvPicPr>
          <p:cNvPr id="27" name="Picture 26">
            <a:extLst>
              <a:ext uri="{FF2B5EF4-FFF2-40B4-BE49-F238E27FC236}">
                <a16:creationId xmlns:a16="http://schemas.microsoft.com/office/drawing/2014/main" id="{EE120CCF-218C-443C-B988-649802B7E2E5}"/>
              </a:ext>
            </a:extLst>
          </p:cNvPr>
          <p:cNvPicPr>
            <a:picLocks noChangeAspect="1"/>
          </p:cNvPicPr>
          <p:nvPr/>
        </p:nvPicPr>
        <p:blipFill>
          <a:blip r:embed="rId3"/>
          <a:stretch>
            <a:fillRect/>
          </a:stretch>
        </p:blipFill>
        <p:spPr>
          <a:xfrm>
            <a:off x="8135043" y="5764804"/>
            <a:ext cx="246840" cy="246840"/>
          </a:xfrm>
          <a:prstGeom prst="rect">
            <a:avLst/>
          </a:prstGeom>
        </p:spPr>
      </p:pic>
      <p:pic>
        <p:nvPicPr>
          <p:cNvPr id="28" name="Picture 27">
            <a:extLst>
              <a:ext uri="{FF2B5EF4-FFF2-40B4-BE49-F238E27FC236}">
                <a16:creationId xmlns:a16="http://schemas.microsoft.com/office/drawing/2014/main" id="{0D8E5BB1-3709-4535-A30E-81196873C28C}"/>
              </a:ext>
            </a:extLst>
          </p:cNvPr>
          <p:cNvPicPr>
            <a:picLocks noChangeAspect="1"/>
          </p:cNvPicPr>
          <p:nvPr/>
        </p:nvPicPr>
        <p:blipFill>
          <a:blip r:embed="rId3"/>
          <a:stretch>
            <a:fillRect/>
          </a:stretch>
        </p:blipFill>
        <p:spPr>
          <a:xfrm>
            <a:off x="8135043" y="6268598"/>
            <a:ext cx="246840" cy="246840"/>
          </a:xfrm>
          <a:prstGeom prst="rect">
            <a:avLst/>
          </a:prstGeom>
        </p:spPr>
      </p:pic>
      <p:sp>
        <p:nvSpPr>
          <p:cNvPr id="29" name="TextBox 28">
            <a:extLst>
              <a:ext uri="{FF2B5EF4-FFF2-40B4-BE49-F238E27FC236}">
                <a16:creationId xmlns:a16="http://schemas.microsoft.com/office/drawing/2014/main" id="{B8E0EE40-1E77-443C-B16E-7E0374B75D8A}"/>
              </a:ext>
            </a:extLst>
          </p:cNvPr>
          <p:cNvSpPr txBox="1"/>
          <p:nvPr/>
        </p:nvSpPr>
        <p:spPr>
          <a:xfrm>
            <a:off x="8476125" y="5038647"/>
            <a:ext cx="2869050" cy="615553"/>
          </a:xfrm>
          <a:prstGeom prst="rect">
            <a:avLst/>
          </a:prstGeom>
          <a:noFill/>
        </p:spPr>
        <p:txBody>
          <a:bodyPr wrap="square" rtlCol="0">
            <a:spAutoFit/>
          </a:bodyPr>
          <a:lstStyle/>
          <a:p>
            <a:r>
              <a:rPr lang="en-GB" sz="1700" dirty="0"/>
              <a:t>Position the ball in front of you when dribbling</a:t>
            </a:r>
          </a:p>
        </p:txBody>
      </p:sp>
      <p:sp>
        <p:nvSpPr>
          <p:cNvPr id="30" name="TextBox 29">
            <a:extLst>
              <a:ext uri="{FF2B5EF4-FFF2-40B4-BE49-F238E27FC236}">
                <a16:creationId xmlns:a16="http://schemas.microsoft.com/office/drawing/2014/main" id="{0CBE01F4-0C52-4E06-8745-6C37EBE36A6A}"/>
              </a:ext>
            </a:extLst>
          </p:cNvPr>
          <p:cNvSpPr txBox="1"/>
          <p:nvPr/>
        </p:nvSpPr>
        <p:spPr>
          <a:xfrm>
            <a:off x="8476125" y="5695676"/>
            <a:ext cx="2869050" cy="353943"/>
          </a:xfrm>
          <a:prstGeom prst="rect">
            <a:avLst/>
          </a:prstGeom>
          <a:noFill/>
        </p:spPr>
        <p:txBody>
          <a:bodyPr wrap="square" rtlCol="0">
            <a:spAutoFit/>
          </a:bodyPr>
          <a:lstStyle/>
          <a:p>
            <a:r>
              <a:rPr lang="en-GB" sz="1700" dirty="0"/>
              <a:t>Bounce the ball to waist height</a:t>
            </a:r>
          </a:p>
        </p:txBody>
      </p:sp>
      <p:sp>
        <p:nvSpPr>
          <p:cNvPr id="31" name="TextBox 30">
            <a:extLst>
              <a:ext uri="{FF2B5EF4-FFF2-40B4-BE49-F238E27FC236}">
                <a16:creationId xmlns:a16="http://schemas.microsoft.com/office/drawing/2014/main" id="{29D87364-B14C-4EFF-ADC0-932F44036CF7}"/>
              </a:ext>
            </a:extLst>
          </p:cNvPr>
          <p:cNvSpPr txBox="1"/>
          <p:nvPr/>
        </p:nvSpPr>
        <p:spPr>
          <a:xfrm>
            <a:off x="8476125" y="6190406"/>
            <a:ext cx="2869050" cy="353943"/>
          </a:xfrm>
          <a:prstGeom prst="rect">
            <a:avLst/>
          </a:prstGeom>
          <a:noFill/>
        </p:spPr>
        <p:txBody>
          <a:bodyPr wrap="square" rtlCol="0">
            <a:spAutoFit/>
          </a:bodyPr>
          <a:lstStyle/>
          <a:p>
            <a:r>
              <a:rPr lang="en-GB" sz="1700" dirty="0"/>
              <a:t>Look up not down at the ball</a:t>
            </a:r>
          </a:p>
        </p:txBody>
      </p:sp>
      <p:sp>
        <p:nvSpPr>
          <p:cNvPr id="32" name="TextBox 31">
            <a:extLst>
              <a:ext uri="{FF2B5EF4-FFF2-40B4-BE49-F238E27FC236}">
                <a16:creationId xmlns:a16="http://schemas.microsoft.com/office/drawing/2014/main" id="{60A718B1-A8C2-42A6-84ED-C9F06FB442A8}"/>
              </a:ext>
            </a:extLst>
          </p:cNvPr>
          <p:cNvSpPr txBox="1"/>
          <p:nvPr/>
        </p:nvSpPr>
        <p:spPr>
          <a:xfrm>
            <a:off x="617340" y="1288993"/>
            <a:ext cx="5141579" cy="2862322"/>
          </a:xfrm>
          <a:prstGeom prst="rect">
            <a:avLst/>
          </a:prstGeom>
          <a:noFill/>
        </p:spPr>
        <p:txBody>
          <a:bodyPr wrap="square" rtlCol="0">
            <a:spAutoFit/>
          </a:bodyPr>
          <a:lstStyle/>
          <a:p>
            <a:r>
              <a:rPr lang="en-GB" sz="2200" u="sng" dirty="0">
                <a:solidFill>
                  <a:srgbClr val="FF0000"/>
                </a:solidFill>
                <a:latin typeface="Adobe Gothic Std B" panose="020B0800000000000000" pitchFamily="34" charset="-128"/>
                <a:ea typeface="Adobe Gothic Std B" panose="020B0800000000000000" pitchFamily="34" charset="-128"/>
              </a:rPr>
              <a:t>Equipment &amp; Set Up</a:t>
            </a:r>
          </a:p>
          <a:p>
            <a:r>
              <a:rPr lang="en-GB" dirty="0">
                <a:solidFill>
                  <a:schemeClr val="bg1"/>
                </a:solidFill>
              </a:rPr>
              <a:t>	</a:t>
            </a:r>
          </a:p>
          <a:p>
            <a:r>
              <a:rPr lang="en-GB" dirty="0">
                <a:solidFill>
                  <a:schemeClr val="bg1"/>
                </a:solidFill>
              </a:rPr>
              <a:t>	</a:t>
            </a:r>
          </a:p>
          <a:p>
            <a:endParaRPr lang="en-GB" dirty="0">
              <a:solidFill>
                <a:schemeClr val="bg1"/>
              </a:solidFill>
            </a:endParaRPr>
          </a:p>
          <a:p>
            <a:r>
              <a:rPr lang="en-GB" dirty="0">
                <a:solidFill>
                  <a:schemeClr val="bg1"/>
                </a:solidFill>
              </a:rPr>
              <a:t>		</a:t>
            </a:r>
          </a:p>
          <a:p>
            <a:r>
              <a:rPr lang="en-GB" dirty="0">
                <a:solidFill>
                  <a:schemeClr val="bg1"/>
                </a:solidFill>
              </a:rPr>
              <a:t>	</a:t>
            </a:r>
            <a:endParaRPr lang="en-GB" sz="1000" dirty="0">
              <a:solidFill>
                <a:schemeClr val="bg1"/>
              </a:solidFill>
            </a:endParaRPr>
          </a:p>
          <a:p>
            <a:endParaRPr lang="en-GB" dirty="0">
              <a:solidFill>
                <a:schemeClr val="bg1"/>
              </a:solidFill>
            </a:endParaRPr>
          </a:p>
          <a:p>
            <a:r>
              <a:rPr lang="en-GB" dirty="0">
                <a:solidFill>
                  <a:schemeClr val="bg1"/>
                </a:solidFill>
              </a:rPr>
              <a:t>	</a:t>
            </a:r>
          </a:p>
          <a:p>
            <a:r>
              <a:rPr lang="en-GB" dirty="0">
                <a:solidFill>
                  <a:schemeClr val="bg1"/>
                </a:solidFill>
              </a:rPr>
              <a:t> </a:t>
            </a:r>
          </a:p>
          <a:p>
            <a:endParaRPr lang="en-GB" sz="1400" dirty="0">
              <a:solidFill>
                <a:schemeClr val="bg1"/>
              </a:solidFill>
            </a:endParaRPr>
          </a:p>
        </p:txBody>
      </p:sp>
      <p:pic>
        <p:nvPicPr>
          <p:cNvPr id="33" name="Picture 32">
            <a:extLst>
              <a:ext uri="{FF2B5EF4-FFF2-40B4-BE49-F238E27FC236}">
                <a16:creationId xmlns:a16="http://schemas.microsoft.com/office/drawing/2014/main" id="{BDF06361-70B9-41A6-BBDA-A4693D145E7B}"/>
              </a:ext>
            </a:extLst>
          </p:cNvPr>
          <p:cNvPicPr>
            <a:picLocks noChangeAspect="1"/>
          </p:cNvPicPr>
          <p:nvPr/>
        </p:nvPicPr>
        <p:blipFill>
          <a:blip r:embed="rId3"/>
          <a:stretch>
            <a:fillRect/>
          </a:stretch>
        </p:blipFill>
        <p:spPr>
          <a:xfrm>
            <a:off x="816001" y="1959827"/>
            <a:ext cx="246840" cy="246840"/>
          </a:xfrm>
          <a:prstGeom prst="rect">
            <a:avLst/>
          </a:prstGeom>
        </p:spPr>
      </p:pic>
      <p:pic>
        <p:nvPicPr>
          <p:cNvPr id="34" name="Picture 33">
            <a:extLst>
              <a:ext uri="{FF2B5EF4-FFF2-40B4-BE49-F238E27FC236}">
                <a16:creationId xmlns:a16="http://schemas.microsoft.com/office/drawing/2014/main" id="{92657738-123C-4DBD-9EBB-FA309D9949A0}"/>
              </a:ext>
            </a:extLst>
          </p:cNvPr>
          <p:cNvPicPr>
            <a:picLocks noChangeAspect="1"/>
          </p:cNvPicPr>
          <p:nvPr/>
        </p:nvPicPr>
        <p:blipFill>
          <a:blip r:embed="rId3"/>
          <a:stretch>
            <a:fillRect/>
          </a:stretch>
        </p:blipFill>
        <p:spPr>
          <a:xfrm>
            <a:off x="816001" y="2400714"/>
            <a:ext cx="246840" cy="246840"/>
          </a:xfrm>
          <a:prstGeom prst="rect">
            <a:avLst/>
          </a:prstGeom>
        </p:spPr>
      </p:pic>
      <p:pic>
        <p:nvPicPr>
          <p:cNvPr id="35" name="Picture 34">
            <a:extLst>
              <a:ext uri="{FF2B5EF4-FFF2-40B4-BE49-F238E27FC236}">
                <a16:creationId xmlns:a16="http://schemas.microsoft.com/office/drawing/2014/main" id="{207D9B95-E127-46AF-9084-8069E1922729}"/>
              </a:ext>
            </a:extLst>
          </p:cNvPr>
          <p:cNvPicPr>
            <a:picLocks noChangeAspect="1"/>
          </p:cNvPicPr>
          <p:nvPr/>
        </p:nvPicPr>
        <p:blipFill>
          <a:blip r:embed="rId3"/>
          <a:stretch>
            <a:fillRect/>
          </a:stretch>
        </p:blipFill>
        <p:spPr>
          <a:xfrm>
            <a:off x="828670" y="2855952"/>
            <a:ext cx="246840" cy="246840"/>
          </a:xfrm>
          <a:prstGeom prst="rect">
            <a:avLst/>
          </a:prstGeom>
        </p:spPr>
      </p:pic>
      <p:pic>
        <p:nvPicPr>
          <p:cNvPr id="36" name="Picture 35">
            <a:extLst>
              <a:ext uri="{FF2B5EF4-FFF2-40B4-BE49-F238E27FC236}">
                <a16:creationId xmlns:a16="http://schemas.microsoft.com/office/drawing/2014/main" id="{7A538DAF-DA21-4CB7-A885-F673B460DD55}"/>
              </a:ext>
            </a:extLst>
          </p:cNvPr>
          <p:cNvPicPr>
            <a:picLocks noChangeAspect="1"/>
          </p:cNvPicPr>
          <p:nvPr/>
        </p:nvPicPr>
        <p:blipFill>
          <a:blip r:embed="rId3"/>
          <a:stretch>
            <a:fillRect/>
          </a:stretch>
        </p:blipFill>
        <p:spPr>
          <a:xfrm>
            <a:off x="828670" y="3318074"/>
            <a:ext cx="238884" cy="238884"/>
          </a:xfrm>
          <a:prstGeom prst="rect">
            <a:avLst/>
          </a:prstGeom>
        </p:spPr>
      </p:pic>
      <p:sp>
        <p:nvSpPr>
          <p:cNvPr id="37" name="TextBox 36">
            <a:extLst>
              <a:ext uri="{FF2B5EF4-FFF2-40B4-BE49-F238E27FC236}">
                <a16:creationId xmlns:a16="http://schemas.microsoft.com/office/drawing/2014/main" id="{A8C59BD3-6E51-4D5C-A923-2A0B8ACEFB9B}"/>
              </a:ext>
            </a:extLst>
          </p:cNvPr>
          <p:cNvSpPr txBox="1"/>
          <p:nvPr/>
        </p:nvSpPr>
        <p:spPr>
          <a:xfrm>
            <a:off x="1113653" y="2312952"/>
            <a:ext cx="4906148" cy="369332"/>
          </a:xfrm>
          <a:prstGeom prst="rect">
            <a:avLst/>
          </a:prstGeom>
          <a:noFill/>
        </p:spPr>
        <p:txBody>
          <a:bodyPr wrap="square" rtlCol="0">
            <a:spAutoFit/>
          </a:bodyPr>
          <a:lstStyle/>
          <a:p>
            <a:r>
              <a:rPr lang="en-GB" dirty="0">
                <a:solidFill>
                  <a:schemeClr val="bg1"/>
                </a:solidFill>
              </a:rPr>
              <a:t>One Basketball per team </a:t>
            </a:r>
            <a:endParaRPr lang="en-GB" sz="1500" dirty="0"/>
          </a:p>
        </p:txBody>
      </p:sp>
      <p:sp>
        <p:nvSpPr>
          <p:cNvPr id="38" name="TextBox 37">
            <a:extLst>
              <a:ext uri="{FF2B5EF4-FFF2-40B4-BE49-F238E27FC236}">
                <a16:creationId xmlns:a16="http://schemas.microsoft.com/office/drawing/2014/main" id="{D4B6A2B6-D81D-42BD-B1A7-161436C08FB2}"/>
              </a:ext>
            </a:extLst>
          </p:cNvPr>
          <p:cNvSpPr txBox="1"/>
          <p:nvPr/>
        </p:nvSpPr>
        <p:spPr>
          <a:xfrm>
            <a:off x="1113654" y="1906031"/>
            <a:ext cx="2869050" cy="369332"/>
          </a:xfrm>
          <a:prstGeom prst="rect">
            <a:avLst/>
          </a:prstGeom>
          <a:noFill/>
        </p:spPr>
        <p:txBody>
          <a:bodyPr wrap="square" rtlCol="0">
            <a:spAutoFit/>
          </a:bodyPr>
          <a:lstStyle/>
          <a:p>
            <a:r>
              <a:rPr lang="en-GB" dirty="0">
                <a:solidFill>
                  <a:schemeClr val="bg1"/>
                </a:solidFill>
              </a:rPr>
              <a:t>Teams of 5 players</a:t>
            </a:r>
            <a:endParaRPr lang="en-GB" dirty="0"/>
          </a:p>
        </p:txBody>
      </p:sp>
      <p:sp>
        <p:nvSpPr>
          <p:cNvPr id="39" name="TextBox 38">
            <a:extLst>
              <a:ext uri="{FF2B5EF4-FFF2-40B4-BE49-F238E27FC236}">
                <a16:creationId xmlns:a16="http://schemas.microsoft.com/office/drawing/2014/main" id="{0EA3F3CB-14DA-4F69-99AF-CF2C48557C6B}"/>
              </a:ext>
            </a:extLst>
          </p:cNvPr>
          <p:cNvSpPr txBox="1"/>
          <p:nvPr/>
        </p:nvSpPr>
        <p:spPr>
          <a:xfrm>
            <a:off x="1113654" y="2773186"/>
            <a:ext cx="2869050" cy="369332"/>
          </a:xfrm>
          <a:prstGeom prst="rect">
            <a:avLst/>
          </a:prstGeom>
          <a:noFill/>
        </p:spPr>
        <p:txBody>
          <a:bodyPr wrap="square" rtlCol="0">
            <a:spAutoFit/>
          </a:bodyPr>
          <a:lstStyle/>
          <a:p>
            <a:r>
              <a:rPr lang="en-GB" dirty="0">
                <a:solidFill>
                  <a:schemeClr val="bg1"/>
                </a:solidFill>
              </a:rPr>
              <a:t>Marker cones </a:t>
            </a:r>
            <a:endParaRPr lang="en-GB" dirty="0"/>
          </a:p>
        </p:txBody>
      </p:sp>
      <p:sp>
        <p:nvSpPr>
          <p:cNvPr id="40" name="TextBox 39">
            <a:extLst>
              <a:ext uri="{FF2B5EF4-FFF2-40B4-BE49-F238E27FC236}">
                <a16:creationId xmlns:a16="http://schemas.microsoft.com/office/drawing/2014/main" id="{CA6FCCA5-1B90-41A1-9258-EBFE31657EB1}"/>
              </a:ext>
            </a:extLst>
          </p:cNvPr>
          <p:cNvSpPr txBox="1"/>
          <p:nvPr/>
        </p:nvSpPr>
        <p:spPr>
          <a:xfrm>
            <a:off x="1113654" y="3252850"/>
            <a:ext cx="4760782" cy="369332"/>
          </a:xfrm>
          <a:prstGeom prst="rect">
            <a:avLst/>
          </a:prstGeom>
          <a:noFill/>
        </p:spPr>
        <p:txBody>
          <a:bodyPr wrap="square" rtlCol="0">
            <a:spAutoFit/>
          </a:bodyPr>
          <a:lstStyle/>
          <a:p>
            <a:r>
              <a:rPr lang="en-GB" dirty="0">
                <a:solidFill>
                  <a:schemeClr val="bg1"/>
                </a:solidFill>
              </a:rPr>
              <a:t>Place the marker cones in a straight line 3m apart </a:t>
            </a:r>
            <a:endParaRPr lang="en-GB" dirty="0"/>
          </a:p>
        </p:txBody>
      </p:sp>
      <p:pic>
        <p:nvPicPr>
          <p:cNvPr id="42" name="Picture 41">
            <a:extLst>
              <a:ext uri="{FF2B5EF4-FFF2-40B4-BE49-F238E27FC236}">
                <a16:creationId xmlns:a16="http://schemas.microsoft.com/office/drawing/2014/main" id="{8729814A-407D-4A27-BAFC-1131E63CB7EC}"/>
              </a:ext>
            </a:extLst>
          </p:cNvPr>
          <p:cNvPicPr>
            <a:picLocks noChangeAspect="1"/>
          </p:cNvPicPr>
          <p:nvPr/>
        </p:nvPicPr>
        <p:blipFill>
          <a:blip r:embed="rId4"/>
          <a:stretch>
            <a:fillRect/>
          </a:stretch>
        </p:blipFill>
        <p:spPr>
          <a:xfrm>
            <a:off x="656066" y="3995467"/>
            <a:ext cx="584092" cy="535037"/>
          </a:xfrm>
          <a:prstGeom prst="rect">
            <a:avLst/>
          </a:prstGeom>
        </p:spPr>
      </p:pic>
      <p:sp>
        <p:nvSpPr>
          <p:cNvPr id="43" name="TextBox 42">
            <a:extLst>
              <a:ext uri="{FF2B5EF4-FFF2-40B4-BE49-F238E27FC236}">
                <a16:creationId xmlns:a16="http://schemas.microsoft.com/office/drawing/2014/main" id="{491D62EA-5A66-412A-AB75-44AFA2B15FA5}"/>
              </a:ext>
            </a:extLst>
          </p:cNvPr>
          <p:cNvSpPr txBox="1"/>
          <p:nvPr/>
        </p:nvSpPr>
        <p:spPr>
          <a:xfrm>
            <a:off x="1352083" y="3980804"/>
            <a:ext cx="4667717" cy="400110"/>
          </a:xfrm>
          <a:prstGeom prst="rect">
            <a:avLst/>
          </a:prstGeom>
          <a:noFill/>
        </p:spPr>
        <p:txBody>
          <a:bodyPr wrap="square" rtlCol="0">
            <a:spAutoFit/>
          </a:bodyPr>
          <a:lstStyle/>
          <a:p>
            <a:r>
              <a:rPr lang="en-GB" sz="2000" dirty="0">
                <a:solidFill>
                  <a:srgbClr val="FF0000"/>
                </a:solidFill>
              </a:rPr>
              <a:t>Scoring:</a:t>
            </a:r>
            <a:r>
              <a:rPr lang="en-GB" sz="2000" dirty="0">
                <a:solidFill>
                  <a:schemeClr val="bg1"/>
                </a:solidFill>
              </a:rPr>
              <a:t> 1 point for each completed dribble</a:t>
            </a:r>
            <a:endParaRPr lang="en-GB" sz="2000" dirty="0"/>
          </a:p>
        </p:txBody>
      </p:sp>
      <p:pic>
        <p:nvPicPr>
          <p:cNvPr id="45" name="Picture 44">
            <a:extLst>
              <a:ext uri="{FF2B5EF4-FFF2-40B4-BE49-F238E27FC236}">
                <a16:creationId xmlns:a16="http://schemas.microsoft.com/office/drawing/2014/main" id="{EF3C06E2-DDAA-4C2F-B87B-5B9F94DDBA05}"/>
              </a:ext>
            </a:extLst>
          </p:cNvPr>
          <p:cNvPicPr>
            <a:picLocks noChangeAspect="1"/>
          </p:cNvPicPr>
          <p:nvPr/>
        </p:nvPicPr>
        <p:blipFill>
          <a:blip r:embed="rId5"/>
          <a:stretch>
            <a:fillRect/>
          </a:stretch>
        </p:blipFill>
        <p:spPr>
          <a:xfrm>
            <a:off x="10207452" y="143852"/>
            <a:ext cx="1679917" cy="915265"/>
          </a:xfrm>
          <a:prstGeom prst="rect">
            <a:avLst/>
          </a:prstGeom>
        </p:spPr>
      </p:pic>
      <p:pic>
        <p:nvPicPr>
          <p:cNvPr id="5" name="Picture 4" descr="A picture containing drawing&#10;&#10;Description automatically generated">
            <a:extLst>
              <a:ext uri="{FF2B5EF4-FFF2-40B4-BE49-F238E27FC236}">
                <a16:creationId xmlns:a16="http://schemas.microsoft.com/office/drawing/2014/main" id="{33A237A9-4FE2-4FBA-9750-241F8EBC9A21}"/>
              </a:ext>
            </a:extLst>
          </p:cNvPr>
          <p:cNvPicPr>
            <a:picLocks noChangeAspect="1"/>
          </p:cNvPicPr>
          <p:nvPr/>
        </p:nvPicPr>
        <p:blipFill>
          <a:blip r:embed="rId6"/>
          <a:stretch>
            <a:fillRect/>
          </a:stretch>
        </p:blipFill>
        <p:spPr>
          <a:xfrm>
            <a:off x="670379" y="149196"/>
            <a:ext cx="791097" cy="1012416"/>
          </a:xfrm>
          <a:prstGeom prst="rect">
            <a:avLst/>
          </a:prstGeom>
        </p:spPr>
      </p:pic>
    </p:spTree>
    <p:extLst>
      <p:ext uri="{BB962C8B-B14F-4D97-AF65-F5344CB8AC3E}">
        <p14:creationId xmlns:p14="http://schemas.microsoft.com/office/powerpoint/2010/main" val="3217787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AD6BE-CBCD-4800-A2BB-3C1D4AA415A2}"/>
              </a:ext>
            </a:extLst>
          </p:cNvPr>
          <p:cNvSpPr>
            <a:spLocks noGrp="1"/>
          </p:cNvSpPr>
          <p:nvPr>
            <p:ph type="title"/>
          </p:nvPr>
        </p:nvSpPr>
        <p:spPr>
          <a:xfrm>
            <a:off x="1141413" y="208135"/>
            <a:ext cx="9905998" cy="941227"/>
          </a:xfrm>
        </p:spPr>
        <p:txBody>
          <a:bodyPr>
            <a:normAutofit/>
          </a:bodyPr>
          <a:lstStyle/>
          <a:p>
            <a:pPr algn="ctr"/>
            <a:r>
              <a:rPr lang="en-GB" dirty="0">
                <a:latin typeface="Adobe Gothic Std B" panose="020B0800000000000000" pitchFamily="34" charset="-128"/>
                <a:ea typeface="Adobe Gothic Std B" panose="020B0800000000000000" pitchFamily="34" charset="-128"/>
              </a:rPr>
              <a:t>Station 2: basketball golf</a:t>
            </a:r>
          </a:p>
        </p:txBody>
      </p:sp>
      <p:sp>
        <p:nvSpPr>
          <p:cNvPr id="4" name="Content Placeholder 3">
            <a:extLst>
              <a:ext uri="{FF2B5EF4-FFF2-40B4-BE49-F238E27FC236}">
                <a16:creationId xmlns:a16="http://schemas.microsoft.com/office/drawing/2014/main" id="{3DE3350F-5589-44D1-98E9-B5728F7734C2}"/>
              </a:ext>
            </a:extLst>
          </p:cNvPr>
          <p:cNvSpPr>
            <a:spLocks noGrp="1"/>
          </p:cNvSpPr>
          <p:nvPr>
            <p:ph sz="half" idx="2"/>
          </p:nvPr>
        </p:nvSpPr>
        <p:spPr>
          <a:xfrm>
            <a:off x="6286629" y="1294291"/>
            <a:ext cx="5600740" cy="3761307"/>
          </a:xfrm>
        </p:spPr>
        <p:txBody>
          <a:bodyPr>
            <a:normAutofit fontScale="77500" lnSpcReduction="20000"/>
          </a:bodyPr>
          <a:lstStyle/>
          <a:p>
            <a:pPr marL="0" indent="0">
              <a:buNone/>
            </a:pPr>
            <a:r>
              <a:rPr lang="en-GB" sz="2200" u="sng" dirty="0">
                <a:solidFill>
                  <a:srgbClr val="FF0000"/>
                </a:solidFill>
                <a:latin typeface="Adobe Gothic Std B" panose="020B0800000000000000" pitchFamily="34" charset="-128"/>
                <a:ea typeface="Adobe Gothic Std B" panose="020B0800000000000000" pitchFamily="34" charset="-128"/>
              </a:rPr>
              <a:t>How to Play</a:t>
            </a:r>
          </a:p>
          <a:p>
            <a:r>
              <a:rPr lang="en-GB" sz="2000" dirty="0">
                <a:solidFill>
                  <a:schemeClr val="bg1"/>
                </a:solidFill>
              </a:rPr>
              <a:t>Players take it in turn to complete each hole</a:t>
            </a:r>
          </a:p>
          <a:p>
            <a:r>
              <a:rPr lang="en-GB" sz="2000" dirty="0">
                <a:solidFill>
                  <a:schemeClr val="bg1"/>
                </a:solidFill>
              </a:rPr>
              <a:t>To complete a hole players all start from the first cone (hole 1) taking one shot in turn</a:t>
            </a:r>
          </a:p>
          <a:p>
            <a:r>
              <a:rPr lang="en-GB" sz="2000" dirty="0">
                <a:solidFill>
                  <a:schemeClr val="bg1"/>
                </a:solidFill>
              </a:rPr>
              <a:t>If a player scores a basket / hits the wall target they move onto the next hole (cone 2) and so on. If they miss they stay on hole 1until they score</a:t>
            </a:r>
          </a:p>
          <a:p>
            <a:r>
              <a:rPr lang="en-GB" sz="2000" dirty="0">
                <a:solidFill>
                  <a:schemeClr val="bg1"/>
                </a:solidFill>
              </a:rPr>
              <a:t>The PAR for each hole is 4 so if a player does not score after 4 attempts they move automatically move onto the next hole </a:t>
            </a:r>
          </a:p>
          <a:p>
            <a:r>
              <a:rPr lang="en-GB" sz="2000" dirty="0">
                <a:solidFill>
                  <a:schemeClr val="bg1"/>
                </a:solidFill>
              </a:rPr>
              <a:t>The game ends once all players have completed all 5 holes or all players have had 4 shots at each hole</a:t>
            </a:r>
          </a:p>
          <a:p>
            <a:endParaRPr lang="en-GB" sz="2000" dirty="0">
              <a:solidFill>
                <a:schemeClr val="bg1"/>
              </a:solidFill>
            </a:endParaRPr>
          </a:p>
        </p:txBody>
      </p:sp>
      <p:pic>
        <p:nvPicPr>
          <p:cNvPr id="8" name="Picture 7">
            <a:extLst>
              <a:ext uri="{FF2B5EF4-FFF2-40B4-BE49-F238E27FC236}">
                <a16:creationId xmlns:a16="http://schemas.microsoft.com/office/drawing/2014/main" id="{66115B71-8217-4BA5-BDE6-90733F3AFAE6}"/>
              </a:ext>
            </a:extLst>
          </p:cNvPr>
          <p:cNvPicPr>
            <a:picLocks noChangeAspect="1"/>
          </p:cNvPicPr>
          <p:nvPr/>
        </p:nvPicPr>
        <p:blipFill>
          <a:blip r:embed="rId2"/>
          <a:stretch>
            <a:fillRect/>
          </a:stretch>
        </p:blipFill>
        <p:spPr>
          <a:xfrm>
            <a:off x="1790979" y="5768067"/>
            <a:ext cx="333339" cy="256102"/>
          </a:xfrm>
          <a:prstGeom prst="rect">
            <a:avLst/>
          </a:prstGeom>
        </p:spPr>
      </p:pic>
      <p:pic>
        <p:nvPicPr>
          <p:cNvPr id="12" name="Picture 11">
            <a:extLst>
              <a:ext uri="{FF2B5EF4-FFF2-40B4-BE49-F238E27FC236}">
                <a16:creationId xmlns:a16="http://schemas.microsoft.com/office/drawing/2014/main" id="{87441561-8508-4A7F-B995-53A37EA9BC36}"/>
              </a:ext>
            </a:extLst>
          </p:cNvPr>
          <p:cNvPicPr>
            <a:picLocks noChangeAspect="1"/>
          </p:cNvPicPr>
          <p:nvPr/>
        </p:nvPicPr>
        <p:blipFill>
          <a:blip r:embed="rId3"/>
          <a:stretch>
            <a:fillRect/>
          </a:stretch>
        </p:blipFill>
        <p:spPr>
          <a:xfrm>
            <a:off x="3941726" y="5233888"/>
            <a:ext cx="353944" cy="353944"/>
          </a:xfrm>
          <a:prstGeom prst="rect">
            <a:avLst/>
          </a:prstGeom>
        </p:spPr>
      </p:pic>
      <p:sp>
        <p:nvSpPr>
          <p:cNvPr id="23" name="TextBox 22">
            <a:extLst>
              <a:ext uri="{FF2B5EF4-FFF2-40B4-BE49-F238E27FC236}">
                <a16:creationId xmlns:a16="http://schemas.microsoft.com/office/drawing/2014/main" id="{6ADDE218-6327-4530-99A8-2F83DAB76A26}"/>
              </a:ext>
            </a:extLst>
          </p:cNvPr>
          <p:cNvSpPr txBox="1"/>
          <p:nvPr/>
        </p:nvSpPr>
        <p:spPr>
          <a:xfrm>
            <a:off x="4959593" y="5056777"/>
            <a:ext cx="2869050" cy="1400383"/>
          </a:xfrm>
          <a:prstGeom prst="rect">
            <a:avLst/>
          </a:prstGeom>
          <a:noFill/>
        </p:spPr>
        <p:txBody>
          <a:bodyPr wrap="square" rtlCol="0">
            <a:spAutoFit/>
          </a:bodyPr>
          <a:lstStyle/>
          <a:p>
            <a:r>
              <a:rPr lang="en-GB" sz="1700" b="1" dirty="0">
                <a:solidFill>
                  <a:srgbClr val="FF0000"/>
                </a:solidFill>
              </a:rPr>
              <a:t>TIP</a:t>
            </a:r>
            <a:r>
              <a:rPr lang="en-GB" sz="1700" dirty="0">
                <a:solidFill>
                  <a:srgbClr val="FF0000"/>
                </a:solidFill>
              </a:rPr>
              <a:t>:</a:t>
            </a:r>
            <a:r>
              <a:rPr lang="en-GB" sz="1700" dirty="0"/>
              <a:t> Up to 3 teams can </a:t>
            </a:r>
          </a:p>
          <a:p>
            <a:r>
              <a:rPr lang="en-GB" sz="1700" dirty="0"/>
              <a:t>shoot into the same hoop </a:t>
            </a:r>
          </a:p>
          <a:p>
            <a:r>
              <a:rPr lang="en-GB" sz="1700" dirty="0"/>
              <a:t>(adds to the fun). Set this </a:t>
            </a:r>
          </a:p>
          <a:p>
            <a:r>
              <a:rPr lang="en-GB" sz="1700" dirty="0"/>
              <a:t>up from different angles in</a:t>
            </a:r>
          </a:p>
          <a:p>
            <a:r>
              <a:rPr lang="en-GB" sz="1700" dirty="0"/>
              <a:t>front of the hoop</a:t>
            </a:r>
          </a:p>
        </p:txBody>
      </p:sp>
      <p:pic>
        <p:nvPicPr>
          <p:cNvPr id="25" name="Picture 24">
            <a:extLst>
              <a:ext uri="{FF2B5EF4-FFF2-40B4-BE49-F238E27FC236}">
                <a16:creationId xmlns:a16="http://schemas.microsoft.com/office/drawing/2014/main" id="{30FD4505-C5FC-4D71-9D07-B3785E3A96EE}"/>
              </a:ext>
            </a:extLst>
          </p:cNvPr>
          <p:cNvPicPr>
            <a:picLocks noChangeAspect="1"/>
          </p:cNvPicPr>
          <p:nvPr/>
        </p:nvPicPr>
        <p:blipFill>
          <a:blip r:embed="rId3"/>
          <a:stretch>
            <a:fillRect/>
          </a:stretch>
        </p:blipFill>
        <p:spPr>
          <a:xfrm>
            <a:off x="7989742" y="5053300"/>
            <a:ext cx="246840" cy="246840"/>
          </a:xfrm>
          <a:prstGeom prst="rect">
            <a:avLst/>
          </a:prstGeom>
        </p:spPr>
      </p:pic>
      <p:pic>
        <p:nvPicPr>
          <p:cNvPr id="28" name="Picture 27">
            <a:extLst>
              <a:ext uri="{FF2B5EF4-FFF2-40B4-BE49-F238E27FC236}">
                <a16:creationId xmlns:a16="http://schemas.microsoft.com/office/drawing/2014/main" id="{0D8E5BB1-3709-4535-A30E-81196873C28C}"/>
              </a:ext>
            </a:extLst>
          </p:cNvPr>
          <p:cNvPicPr>
            <a:picLocks noChangeAspect="1"/>
          </p:cNvPicPr>
          <p:nvPr/>
        </p:nvPicPr>
        <p:blipFill>
          <a:blip r:embed="rId3"/>
          <a:stretch>
            <a:fillRect/>
          </a:stretch>
        </p:blipFill>
        <p:spPr>
          <a:xfrm>
            <a:off x="7989742" y="6266403"/>
            <a:ext cx="246840" cy="246840"/>
          </a:xfrm>
          <a:prstGeom prst="rect">
            <a:avLst/>
          </a:prstGeom>
        </p:spPr>
      </p:pic>
      <p:sp>
        <p:nvSpPr>
          <p:cNvPr id="29" name="TextBox 28">
            <a:extLst>
              <a:ext uri="{FF2B5EF4-FFF2-40B4-BE49-F238E27FC236}">
                <a16:creationId xmlns:a16="http://schemas.microsoft.com/office/drawing/2014/main" id="{B8E0EE40-1E77-443C-B16E-7E0374B75D8A}"/>
              </a:ext>
            </a:extLst>
          </p:cNvPr>
          <p:cNvSpPr txBox="1"/>
          <p:nvPr/>
        </p:nvSpPr>
        <p:spPr>
          <a:xfrm>
            <a:off x="8263591" y="5000898"/>
            <a:ext cx="3352208" cy="353943"/>
          </a:xfrm>
          <a:prstGeom prst="rect">
            <a:avLst/>
          </a:prstGeom>
          <a:noFill/>
        </p:spPr>
        <p:txBody>
          <a:bodyPr wrap="square" rtlCol="0">
            <a:spAutoFit/>
          </a:bodyPr>
          <a:lstStyle/>
          <a:p>
            <a:r>
              <a:rPr lang="en-GB" sz="1700" dirty="0"/>
              <a:t>Align yourself with the hoop / target</a:t>
            </a:r>
          </a:p>
        </p:txBody>
      </p:sp>
      <p:sp>
        <p:nvSpPr>
          <p:cNvPr id="31" name="TextBox 30">
            <a:extLst>
              <a:ext uri="{FF2B5EF4-FFF2-40B4-BE49-F238E27FC236}">
                <a16:creationId xmlns:a16="http://schemas.microsoft.com/office/drawing/2014/main" id="{29D87364-B14C-4EFF-ADC0-932F44036CF7}"/>
              </a:ext>
            </a:extLst>
          </p:cNvPr>
          <p:cNvSpPr txBox="1"/>
          <p:nvPr/>
        </p:nvSpPr>
        <p:spPr>
          <a:xfrm>
            <a:off x="8296513" y="6181258"/>
            <a:ext cx="3590856" cy="353943"/>
          </a:xfrm>
          <a:prstGeom prst="rect">
            <a:avLst/>
          </a:prstGeom>
          <a:noFill/>
        </p:spPr>
        <p:txBody>
          <a:bodyPr wrap="square" rtlCol="0">
            <a:spAutoFit/>
          </a:bodyPr>
          <a:lstStyle/>
          <a:p>
            <a:r>
              <a:rPr lang="en-GB" sz="1700" dirty="0"/>
              <a:t>‘Small to Tall’ posture when shooting</a:t>
            </a:r>
          </a:p>
        </p:txBody>
      </p:sp>
      <p:sp>
        <p:nvSpPr>
          <p:cNvPr id="32" name="TextBox 31">
            <a:extLst>
              <a:ext uri="{FF2B5EF4-FFF2-40B4-BE49-F238E27FC236}">
                <a16:creationId xmlns:a16="http://schemas.microsoft.com/office/drawing/2014/main" id="{60A718B1-A8C2-42A6-84ED-C9F06FB442A8}"/>
              </a:ext>
            </a:extLst>
          </p:cNvPr>
          <p:cNvSpPr txBox="1"/>
          <p:nvPr/>
        </p:nvSpPr>
        <p:spPr>
          <a:xfrm>
            <a:off x="617340" y="1288993"/>
            <a:ext cx="5141579" cy="2862322"/>
          </a:xfrm>
          <a:prstGeom prst="rect">
            <a:avLst/>
          </a:prstGeom>
          <a:noFill/>
        </p:spPr>
        <p:txBody>
          <a:bodyPr wrap="square" rtlCol="0">
            <a:spAutoFit/>
          </a:bodyPr>
          <a:lstStyle/>
          <a:p>
            <a:r>
              <a:rPr lang="en-GB" sz="2200" u="sng" dirty="0">
                <a:solidFill>
                  <a:srgbClr val="FF0000"/>
                </a:solidFill>
                <a:latin typeface="Adobe Gothic Std B" panose="020B0800000000000000" pitchFamily="34" charset="-128"/>
                <a:ea typeface="Adobe Gothic Std B" panose="020B0800000000000000" pitchFamily="34" charset="-128"/>
              </a:rPr>
              <a:t>Equipment &amp; Set Up</a:t>
            </a:r>
          </a:p>
          <a:p>
            <a:r>
              <a:rPr lang="en-GB" dirty="0">
                <a:solidFill>
                  <a:schemeClr val="bg1"/>
                </a:solidFill>
              </a:rPr>
              <a:t>	</a:t>
            </a:r>
          </a:p>
          <a:p>
            <a:r>
              <a:rPr lang="en-GB" dirty="0">
                <a:solidFill>
                  <a:schemeClr val="bg1"/>
                </a:solidFill>
              </a:rPr>
              <a:t>	</a:t>
            </a:r>
          </a:p>
          <a:p>
            <a:endParaRPr lang="en-GB" dirty="0">
              <a:solidFill>
                <a:schemeClr val="bg1"/>
              </a:solidFill>
            </a:endParaRPr>
          </a:p>
          <a:p>
            <a:r>
              <a:rPr lang="en-GB" dirty="0">
                <a:solidFill>
                  <a:schemeClr val="bg1"/>
                </a:solidFill>
              </a:rPr>
              <a:t>		</a:t>
            </a:r>
          </a:p>
          <a:p>
            <a:r>
              <a:rPr lang="en-GB" dirty="0">
                <a:solidFill>
                  <a:schemeClr val="bg1"/>
                </a:solidFill>
              </a:rPr>
              <a:t>	</a:t>
            </a:r>
            <a:endParaRPr lang="en-GB" sz="1000" dirty="0">
              <a:solidFill>
                <a:schemeClr val="bg1"/>
              </a:solidFill>
            </a:endParaRPr>
          </a:p>
          <a:p>
            <a:endParaRPr lang="en-GB" dirty="0">
              <a:solidFill>
                <a:schemeClr val="bg1"/>
              </a:solidFill>
            </a:endParaRPr>
          </a:p>
          <a:p>
            <a:r>
              <a:rPr lang="en-GB" dirty="0">
                <a:solidFill>
                  <a:schemeClr val="bg1"/>
                </a:solidFill>
              </a:rPr>
              <a:t>	</a:t>
            </a:r>
          </a:p>
          <a:p>
            <a:r>
              <a:rPr lang="en-GB" dirty="0">
                <a:solidFill>
                  <a:schemeClr val="bg1"/>
                </a:solidFill>
              </a:rPr>
              <a:t> </a:t>
            </a:r>
          </a:p>
          <a:p>
            <a:endParaRPr lang="en-GB" sz="1400" dirty="0">
              <a:solidFill>
                <a:schemeClr val="bg1"/>
              </a:solidFill>
            </a:endParaRPr>
          </a:p>
        </p:txBody>
      </p:sp>
      <p:pic>
        <p:nvPicPr>
          <p:cNvPr id="33" name="Picture 32">
            <a:extLst>
              <a:ext uri="{FF2B5EF4-FFF2-40B4-BE49-F238E27FC236}">
                <a16:creationId xmlns:a16="http://schemas.microsoft.com/office/drawing/2014/main" id="{BDF06361-70B9-41A6-BBDA-A4693D145E7B}"/>
              </a:ext>
            </a:extLst>
          </p:cNvPr>
          <p:cNvPicPr>
            <a:picLocks noChangeAspect="1"/>
          </p:cNvPicPr>
          <p:nvPr/>
        </p:nvPicPr>
        <p:blipFill>
          <a:blip r:embed="rId3"/>
          <a:stretch>
            <a:fillRect/>
          </a:stretch>
        </p:blipFill>
        <p:spPr>
          <a:xfrm>
            <a:off x="816001" y="1959827"/>
            <a:ext cx="246840" cy="246840"/>
          </a:xfrm>
          <a:prstGeom prst="rect">
            <a:avLst/>
          </a:prstGeom>
        </p:spPr>
      </p:pic>
      <p:pic>
        <p:nvPicPr>
          <p:cNvPr id="34" name="Picture 33">
            <a:extLst>
              <a:ext uri="{FF2B5EF4-FFF2-40B4-BE49-F238E27FC236}">
                <a16:creationId xmlns:a16="http://schemas.microsoft.com/office/drawing/2014/main" id="{92657738-123C-4DBD-9EBB-FA309D9949A0}"/>
              </a:ext>
            </a:extLst>
          </p:cNvPr>
          <p:cNvPicPr>
            <a:picLocks noChangeAspect="1"/>
          </p:cNvPicPr>
          <p:nvPr/>
        </p:nvPicPr>
        <p:blipFill>
          <a:blip r:embed="rId3"/>
          <a:stretch>
            <a:fillRect/>
          </a:stretch>
        </p:blipFill>
        <p:spPr>
          <a:xfrm>
            <a:off x="816001" y="2400714"/>
            <a:ext cx="246840" cy="246840"/>
          </a:xfrm>
          <a:prstGeom prst="rect">
            <a:avLst/>
          </a:prstGeom>
        </p:spPr>
      </p:pic>
      <p:pic>
        <p:nvPicPr>
          <p:cNvPr id="35" name="Picture 34">
            <a:extLst>
              <a:ext uri="{FF2B5EF4-FFF2-40B4-BE49-F238E27FC236}">
                <a16:creationId xmlns:a16="http://schemas.microsoft.com/office/drawing/2014/main" id="{207D9B95-E127-46AF-9084-8069E1922729}"/>
              </a:ext>
            </a:extLst>
          </p:cNvPr>
          <p:cNvPicPr>
            <a:picLocks noChangeAspect="1"/>
          </p:cNvPicPr>
          <p:nvPr/>
        </p:nvPicPr>
        <p:blipFill>
          <a:blip r:embed="rId3"/>
          <a:stretch>
            <a:fillRect/>
          </a:stretch>
        </p:blipFill>
        <p:spPr>
          <a:xfrm>
            <a:off x="828670" y="2855952"/>
            <a:ext cx="246840" cy="246840"/>
          </a:xfrm>
          <a:prstGeom prst="rect">
            <a:avLst/>
          </a:prstGeom>
        </p:spPr>
      </p:pic>
      <p:pic>
        <p:nvPicPr>
          <p:cNvPr id="36" name="Picture 35">
            <a:extLst>
              <a:ext uri="{FF2B5EF4-FFF2-40B4-BE49-F238E27FC236}">
                <a16:creationId xmlns:a16="http://schemas.microsoft.com/office/drawing/2014/main" id="{7A538DAF-DA21-4CB7-A885-F673B460DD55}"/>
              </a:ext>
            </a:extLst>
          </p:cNvPr>
          <p:cNvPicPr>
            <a:picLocks noChangeAspect="1"/>
          </p:cNvPicPr>
          <p:nvPr/>
        </p:nvPicPr>
        <p:blipFill>
          <a:blip r:embed="rId3"/>
          <a:stretch>
            <a:fillRect/>
          </a:stretch>
        </p:blipFill>
        <p:spPr>
          <a:xfrm>
            <a:off x="828670" y="3318074"/>
            <a:ext cx="238884" cy="238884"/>
          </a:xfrm>
          <a:prstGeom prst="rect">
            <a:avLst/>
          </a:prstGeom>
        </p:spPr>
      </p:pic>
      <p:sp>
        <p:nvSpPr>
          <p:cNvPr id="37" name="TextBox 36">
            <a:extLst>
              <a:ext uri="{FF2B5EF4-FFF2-40B4-BE49-F238E27FC236}">
                <a16:creationId xmlns:a16="http://schemas.microsoft.com/office/drawing/2014/main" id="{A8C59BD3-6E51-4D5C-A923-2A0B8ACEFB9B}"/>
              </a:ext>
            </a:extLst>
          </p:cNvPr>
          <p:cNvSpPr txBox="1"/>
          <p:nvPr/>
        </p:nvSpPr>
        <p:spPr>
          <a:xfrm>
            <a:off x="1113653" y="2312952"/>
            <a:ext cx="4906148" cy="369332"/>
          </a:xfrm>
          <a:prstGeom prst="rect">
            <a:avLst/>
          </a:prstGeom>
          <a:noFill/>
        </p:spPr>
        <p:txBody>
          <a:bodyPr wrap="square" rtlCol="0">
            <a:spAutoFit/>
          </a:bodyPr>
          <a:lstStyle/>
          <a:p>
            <a:r>
              <a:rPr lang="en-GB" dirty="0">
                <a:solidFill>
                  <a:schemeClr val="bg1"/>
                </a:solidFill>
              </a:rPr>
              <a:t>One Basketball per team</a:t>
            </a:r>
            <a:endParaRPr lang="en-GB" sz="1500" dirty="0"/>
          </a:p>
        </p:txBody>
      </p:sp>
      <p:sp>
        <p:nvSpPr>
          <p:cNvPr id="38" name="TextBox 37">
            <a:extLst>
              <a:ext uri="{FF2B5EF4-FFF2-40B4-BE49-F238E27FC236}">
                <a16:creationId xmlns:a16="http://schemas.microsoft.com/office/drawing/2014/main" id="{D4B6A2B6-D81D-42BD-B1A7-161436C08FB2}"/>
              </a:ext>
            </a:extLst>
          </p:cNvPr>
          <p:cNvSpPr txBox="1"/>
          <p:nvPr/>
        </p:nvSpPr>
        <p:spPr>
          <a:xfrm>
            <a:off x="1113654" y="1906031"/>
            <a:ext cx="2869050" cy="369332"/>
          </a:xfrm>
          <a:prstGeom prst="rect">
            <a:avLst/>
          </a:prstGeom>
          <a:noFill/>
        </p:spPr>
        <p:txBody>
          <a:bodyPr wrap="square" rtlCol="0">
            <a:spAutoFit/>
          </a:bodyPr>
          <a:lstStyle/>
          <a:p>
            <a:r>
              <a:rPr lang="en-GB" dirty="0">
                <a:solidFill>
                  <a:schemeClr val="bg1"/>
                </a:solidFill>
              </a:rPr>
              <a:t>Teams of 5 players</a:t>
            </a:r>
            <a:endParaRPr lang="en-GB" dirty="0"/>
          </a:p>
        </p:txBody>
      </p:sp>
      <p:sp>
        <p:nvSpPr>
          <p:cNvPr id="39" name="TextBox 38">
            <a:extLst>
              <a:ext uri="{FF2B5EF4-FFF2-40B4-BE49-F238E27FC236}">
                <a16:creationId xmlns:a16="http://schemas.microsoft.com/office/drawing/2014/main" id="{0EA3F3CB-14DA-4F69-99AF-CF2C48557C6B}"/>
              </a:ext>
            </a:extLst>
          </p:cNvPr>
          <p:cNvSpPr txBox="1"/>
          <p:nvPr/>
        </p:nvSpPr>
        <p:spPr>
          <a:xfrm>
            <a:off x="1113653" y="2773186"/>
            <a:ext cx="4645265" cy="369332"/>
          </a:xfrm>
          <a:prstGeom prst="rect">
            <a:avLst/>
          </a:prstGeom>
          <a:noFill/>
        </p:spPr>
        <p:txBody>
          <a:bodyPr wrap="square" rtlCol="0">
            <a:spAutoFit/>
          </a:bodyPr>
          <a:lstStyle/>
          <a:p>
            <a:r>
              <a:rPr lang="en-GB" dirty="0">
                <a:solidFill>
                  <a:schemeClr val="bg1"/>
                </a:solidFill>
              </a:rPr>
              <a:t>Marker cones or Floor spots</a:t>
            </a:r>
            <a:endParaRPr lang="en-GB" dirty="0"/>
          </a:p>
        </p:txBody>
      </p:sp>
      <p:sp>
        <p:nvSpPr>
          <p:cNvPr id="40" name="TextBox 39">
            <a:extLst>
              <a:ext uri="{FF2B5EF4-FFF2-40B4-BE49-F238E27FC236}">
                <a16:creationId xmlns:a16="http://schemas.microsoft.com/office/drawing/2014/main" id="{CA6FCCA5-1B90-41A1-9258-EBFE31657EB1}"/>
              </a:ext>
            </a:extLst>
          </p:cNvPr>
          <p:cNvSpPr txBox="1"/>
          <p:nvPr/>
        </p:nvSpPr>
        <p:spPr>
          <a:xfrm>
            <a:off x="1113654" y="3252850"/>
            <a:ext cx="4760782" cy="369332"/>
          </a:xfrm>
          <a:prstGeom prst="rect">
            <a:avLst/>
          </a:prstGeom>
          <a:noFill/>
        </p:spPr>
        <p:txBody>
          <a:bodyPr wrap="square" rtlCol="0">
            <a:spAutoFit/>
          </a:bodyPr>
          <a:lstStyle/>
          <a:p>
            <a:r>
              <a:rPr lang="en-GB" dirty="0">
                <a:solidFill>
                  <a:schemeClr val="bg1"/>
                </a:solidFill>
              </a:rPr>
              <a:t>Basketball Hoop(s) or Wall target(s) </a:t>
            </a:r>
            <a:endParaRPr lang="en-GB" dirty="0"/>
          </a:p>
        </p:txBody>
      </p:sp>
      <p:pic>
        <p:nvPicPr>
          <p:cNvPr id="42" name="Picture 41">
            <a:extLst>
              <a:ext uri="{FF2B5EF4-FFF2-40B4-BE49-F238E27FC236}">
                <a16:creationId xmlns:a16="http://schemas.microsoft.com/office/drawing/2014/main" id="{8729814A-407D-4A27-BAFC-1131E63CB7EC}"/>
              </a:ext>
            </a:extLst>
          </p:cNvPr>
          <p:cNvPicPr>
            <a:picLocks noChangeAspect="1"/>
          </p:cNvPicPr>
          <p:nvPr/>
        </p:nvPicPr>
        <p:blipFill>
          <a:blip r:embed="rId4"/>
          <a:stretch>
            <a:fillRect/>
          </a:stretch>
        </p:blipFill>
        <p:spPr>
          <a:xfrm>
            <a:off x="617681" y="3824676"/>
            <a:ext cx="584092" cy="535037"/>
          </a:xfrm>
          <a:prstGeom prst="rect">
            <a:avLst/>
          </a:prstGeom>
        </p:spPr>
      </p:pic>
      <p:sp>
        <p:nvSpPr>
          <p:cNvPr id="43" name="TextBox 42">
            <a:extLst>
              <a:ext uri="{FF2B5EF4-FFF2-40B4-BE49-F238E27FC236}">
                <a16:creationId xmlns:a16="http://schemas.microsoft.com/office/drawing/2014/main" id="{491D62EA-5A66-412A-AB75-44AFA2B15FA5}"/>
              </a:ext>
            </a:extLst>
          </p:cNvPr>
          <p:cNvSpPr txBox="1"/>
          <p:nvPr/>
        </p:nvSpPr>
        <p:spPr>
          <a:xfrm>
            <a:off x="1240084" y="3775607"/>
            <a:ext cx="4667717" cy="923330"/>
          </a:xfrm>
          <a:prstGeom prst="rect">
            <a:avLst/>
          </a:prstGeom>
          <a:noFill/>
        </p:spPr>
        <p:txBody>
          <a:bodyPr wrap="square" rtlCol="0">
            <a:spAutoFit/>
          </a:bodyPr>
          <a:lstStyle/>
          <a:p>
            <a:r>
              <a:rPr lang="en-GB" sz="2000" dirty="0">
                <a:solidFill>
                  <a:srgbClr val="FF0000"/>
                </a:solidFill>
              </a:rPr>
              <a:t>Scoring:</a:t>
            </a:r>
            <a:r>
              <a:rPr lang="en-GB" sz="2000" dirty="0">
                <a:solidFill>
                  <a:schemeClr val="bg1"/>
                </a:solidFill>
              </a:rPr>
              <a:t> </a:t>
            </a:r>
            <a:r>
              <a:rPr lang="en-GB" sz="1700" dirty="0">
                <a:solidFill>
                  <a:schemeClr val="bg1"/>
                </a:solidFill>
              </a:rPr>
              <a:t>Add up the total number of shots it takes the whole team to complete the 5 ‘holes’. The lowest team score is the best score.</a:t>
            </a:r>
            <a:endParaRPr lang="en-GB" sz="1700" dirty="0"/>
          </a:p>
        </p:txBody>
      </p:sp>
      <p:pic>
        <p:nvPicPr>
          <p:cNvPr id="45" name="Picture 44">
            <a:extLst>
              <a:ext uri="{FF2B5EF4-FFF2-40B4-BE49-F238E27FC236}">
                <a16:creationId xmlns:a16="http://schemas.microsoft.com/office/drawing/2014/main" id="{EF3C06E2-DDAA-4C2F-B87B-5B9F94DDBA05}"/>
              </a:ext>
            </a:extLst>
          </p:cNvPr>
          <p:cNvPicPr>
            <a:picLocks noChangeAspect="1"/>
          </p:cNvPicPr>
          <p:nvPr/>
        </p:nvPicPr>
        <p:blipFill>
          <a:blip r:embed="rId5"/>
          <a:stretch>
            <a:fillRect/>
          </a:stretch>
        </p:blipFill>
        <p:spPr>
          <a:xfrm>
            <a:off x="10443758" y="143852"/>
            <a:ext cx="1443611" cy="786519"/>
          </a:xfrm>
          <a:prstGeom prst="rect">
            <a:avLst/>
          </a:prstGeom>
        </p:spPr>
      </p:pic>
      <p:pic>
        <p:nvPicPr>
          <p:cNvPr id="5" name="Picture 4">
            <a:extLst>
              <a:ext uri="{FF2B5EF4-FFF2-40B4-BE49-F238E27FC236}">
                <a16:creationId xmlns:a16="http://schemas.microsoft.com/office/drawing/2014/main" id="{ED22631E-06B3-48EA-BFFA-E0CACE3F733F}"/>
              </a:ext>
            </a:extLst>
          </p:cNvPr>
          <p:cNvPicPr>
            <a:picLocks noChangeAspect="1"/>
          </p:cNvPicPr>
          <p:nvPr/>
        </p:nvPicPr>
        <p:blipFill>
          <a:blip r:embed="rId6"/>
          <a:stretch>
            <a:fillRect/>
          </a:stretch>
        </p:blipFill>
        <p:spPr>
          <a:xfrm>
            <a:off x="786759" y="4873199"/>
            <a:ext cx="653788" cy="1153954"/>
          </a:xfrm>
          <a:prstGeom prst="rect">
            <a:avLst/>
          </a:prstGeom>
        </p:spPr>
      </p:pic>
      <p:pic>
        <p:nvPicPr>
          <p:cNvPr id="41" name="Picture 40">
            <a:extLst>
              <a:ext uri="{FF2B5EF4-FFF2-40B4-BE49-F238E27FC236}">
                <a16:creationId xmlns:a16="http://schemas.microsoft.com/office/drawing/2014/main" id="{F1D5D952-A71C-4CF6-A4AB-D96B451387C2}"/>
              </a:ext>
            </a:extLst>
          </p:cNvPr>
          <p:cNvPicPr>
            <a:picLocks noChangeAspect="1"/>
          </p:cNvPicPr>
          <p:nvPr/>
        </p:nvPicPr>
        <p:blipFill>
          <a:blip r:embed="rId2"/>
          <a:stretch>
            <a:fillRect/>
          </a:stretch>
        </p:blipFill>
        <p:spPr>
          <a:xfrm>
            <a:off x="2298730" y="5768067"/>
            <a:ext cx="333339" cy="256102"/>
          </a:xfrm>
          <a:prstGeom prst="rect">
            <a:avLst/>
          </a:prstGeom>
        </p:spPr>
      </p:pic>
      <p:pic>
        <p:nvPicPr>
          <p:cNvPr id="46" name="Picture 45">
            <a:extLst>
              <a:ext uri="{FF2B5EF4-FFF2-40B4-BE49-F238E27FC236}">
                <a16:creationId xmlns:a16="http://schemas.microsoft.com/office/drawing/2014/main" id="{9AB834EA-7CAE-4251-9A0E-F41CE1C4CC51}"/>
              </a:ext>
            </a:extLst>
          </p:cNvPr>
          <p:cNvPicPr>
            <a:picLocks noChangeAspect="1"/>
          </p:cNvPicPr>
          <p:nvPr/>
        </p:nvPicPr>
        <p:blipFill>
          <a:blip r:embed="rId2"/>
          <a:stretch>
            <a:fillRect/>
          </a:stretch>
        </p:blipFill>
        <p:spPr>
          <a:xfrm>
            <a:off x="2849507" y="5768067"/>
            <a:ext cx="333339" cy="256102"/>
          </a:xfrm>
          <a:prstGeom prst="rect">
            <a:avLst/>
          </a:prstGeom>
        </p:spPr>
      </p:pic>
      <p:pic>
        <p:nvPicPr>
          <p:cNvPr id="47" name="Picture 46">
            <a:extLst>
              <a:ext uri="{FF2B5EF4-FFF2-40B4-BE49-F238E27FC236}">
                <a16:creationId xmlns:a16="http://schemas.microsoft.com/office/drawing/2014/main" id="{B9193F74-BE2C-4B5E-A645-6A11D364C9C3}"/>
              </a:ext>
            </a:extLst>
          </p:cNvPr>
          <p:cNvPicPr>
            <a:picLocks noChangeAspect="1"/>
          </p:cNvPicPr>
          <p:nvPr/>
        </p:nvPicPr>
        <p:blipFill>
          <a:blip r:embed="rId2"/>
          <a:stretch>
            <a:fillRect/>
          </a:stretch>
        </p:blipFill>
        <p:spPr>
          <a:xfrm>
            <a:off x="3371240" y="5764804"/>
            <a:ext cx="333339" cy="256102"/>
          </a:xfrm>
          <a:prstGeom prst="rect">
            <a:avLst/>
          </a:prstGeom>
        </p:spPr>
      </p:pic>
      <p:pic>
        <p:nvPicPr>
          <p:cNvPr id="48" name="Picture 47">
            <a:extLst>
              <a:ext uri="{FF2B5EF4-FFF2-40B4-BE49-F238E27FC236}">
                <a16:creationId xmlns:a16="http://schemas.microsoft.com/office/drawing/2014/main" id="{CBBF3FC3-BB01-40A3-BB8F-D02EE9980D34}"/>
              </a:ext>
            </a:extLst>
          </p:cNvPr>
          <p:cNvPicPr>
            <a:picLocks noChangeAspect="1"/>
          </p:cNvPicPr>
          <p:nvPr/>
        </p:nvPicPr>
        <p:blipFill>
          <a:blip r:embed="rId2"/>
          <a:stretch>
            <a:fillRect/>
          </a:stretch>
        </p:blipFill>
        <p:spPr>
          <a:xfrm>
            <a:off x="3908828" y="5764804"/>
            <a:ext cx="333339" cy="256102"/>
          </a:xfrm>
          <a:prstGeom prst="rect">
            <a:avLst/>
          </a:prstGeom>
        </p:spPr>
      </p:pic>
      <p:pic>
        <p:nvPicPr>
          <p:cNvPr id="49" name="Picture 48">
            <a:extLst>
              <a:ext uri="{FF2B5EF4-FFF2-40B4-BE49-F238E27FC236}">
                <a16:creationId xmlns:a16="http://schemas.microsoft.com/office/drawing/2014/main" id="{9AA9B51C-622A-400E-8D32-DFE63A52F95F}"/>
              </a:ext>
            </a:extLst>
          </p:cNvPr>
          <p:cNvPicPr>
            <a:picLocks noChangeAspect="1"/>
          </p:cNvPicPr>
          <p:nvPr/>
        </p:nvPicPr>
        <p:blipFill>
          <a:blip r:embed="rId3"/>
          <a:stretch>
            <a:fillRect/>
          </a:stretch>
        </p:blipFill>
        <p:spPr>
          <a:xfrm>
            <a:off x="3376102" y="5239917"/>
            <a:ext cx="353944" cy="353944"/>
          </a:xfrm>
          <a:prstGeom prst="rect">
            <a:avLst/>
          </a:prstGeom>
        </p:spPr>
      </p:pic>
      <p:pic>
        <p:nvPicPr>
          <p:cNvPr id="50" name="Picture 49">
            <a:extLst>
              <a:ext uri="{FF2B5EF4-FFF2-40B4-BE49-F238E27FC236}">
                <a16:creationId xmlns:a16="http://schemas.microsoft.com/office/drawing/2014/main" id="{22C2B0C1-5F4C-4BFB-8DD3-BD3438F62C7E}"/>
              </a:ext>
            </a:extLst>
          </p:cNvPr>
          <p:cNvPicPr>
            <a:picLocks noChangeAspect="1"/>
          </p:cNvPicPr>
          <p:nvPr/>
        </p:nvPicPr>
        <p:blipFill>
          <a:blip r:embed="rId3"/>
          <a:stretch>
            <a:fillRect/>
          </a:stretch>
        </p:blipFill>
        <p:spPr>
          <a:xfrm>
            <a:off x="2834461" y="5239648"/>
            <a:ext cx="353944" cy="353944"/>
          </a:xfrm>
          <a:prstGeom prst="rect">
            <a:avLst/>
          </a:prstGeom>
        </p:spPr>
      </p:pic>
      <p:pic>
        <p:nvPicPr>
          <p:cNvPr id="51" name="Picture 50">
            <a:extLst>
              <a:ext uri="{FF2B5EF4-FFF2-40B4-BE49-F238E27FC236}">
                <a16:creationId xmlns:a16="http://schemas.microsoft.com/office/drawing/2014/main" id="{1FFD0F4B-CEBB-41C6-88AF-DE0EAD265DF1}"/>
              </a:ext>
            </a:extLst>
          </p:cNvPr>
          <p:cNvPicPr>
            <a:picLocks noChangeAspect="1"/>
          </p:cNvPicPr>
          <p:nvPr/>
        </p:nvPicPr>
        <p:blipFill>
          <a:blip r:embed="rId3"/>
          <a:stretch>
            <a:fillRect/>
          </a:stretch>
        </p:blipFill>
        <p:spPr>
          <a:xfrm>
            <a:off x="2278125" y="5233888"/>
            <a:ext cx="353944" cy="353944"/>
          </a:xfrm>
          <a:prstGeom prst="rect">
            <a:avLst/>
          </a:prstGeom>
        </p:spPr>
      </p:pic>
      <p:pic>
        <p:nvPicPr>
          <p:cNvPr id="52" name="Picture 51">
            <a:extLst>
              <a:ext uri="{FF2B5EF4-FFF2-40B4-BE49-F238E27FC236}">
                <a16:creationId xmlns:a16="http://schemas.microsoft.com/office/drawing/2014/main" id="{B2DF63B3-760C-4146-BD15-DBB6C61CD94D}"/>
              </a:ext>
            </a:extLst>
          </p:cNvPr>
          <p:cNvPicPr>
            <a:picLocks noChangeAspect="1"/>
          </p:cNvPicPr>
          <p:nvPr/>
        </p:nvPicPr>
        <p:blipFill>
          <a:blip r:embed="rId3"/>
          <a:stretch>
            <a:fillRect/>
          </a:stretch>
        </p:blipFill>
        <p:spPr>
          <a:xfrm>
            <a:off x="1770374" y="5233888"/>
            <a:ext cx="353944" cy="353944"/>
          </a:xfrm>
          <a:prstGeom prst="rect">
            <a:avLst/>
          </a:prstGeom>
        </p:spPr>
      </p:pic>
      <p:sp>
        <p:nvSpPr>
          <p:cNvPr id="53" name="TextBox 52">
            <a:extLst>
              <a:ext uri="{FF2B5EF4-FFF2-40B4-BE49-F238E27FC236}">
                <a16:creationId xmlns:a16="http://schemas.microsoft.com/office/drawing/2014/main" id="{F3C3A6B8-DFC1-4283-8533-FE96D7FCB9D9}"/>
              </a:ext>
            </a:extLst>
          </p:cNvPr>
          <p:cNvSpPr txBox="1"/>
          <p:nvPr/>
        </p:nvSpPr>
        <p:spPr>
          <a:xfrm>
            <a:off x="1722768" y="6163243"/>
            <a:ext cx="449155" cy="307777"/>
          </a:xfrm>
          <a:prstGeom prst="rect">
            <a:avLst/>
          </a:prstGeom>
          <a:noFill/>
        </p:spPr>
        <p:txBody>
          <a:bodyPr wrap="square" rtlCol="0">
            <a:spAutoFit/>
          </a:bodyPr>
          <a:lstStyle/>
          <a:p>
            <a:r>
              <a:rPr lang="en-GB" sz="1400" dirty="0"/>
              <a:t>1m</a:t>
            </a:r>
          </a:p>
        </p:txBody>
      </p:sp>
      <p:sp>
        <p:nvSpPr>
          <p:cNvPr id="54" name="TextBox 53">
            <a:extLst>
              <a:ext uri="{FF2B5EF4-FFF2-40B4-BE49-F238E27FC236}">
                <a16:creationId xmlns:a16="http://schemas.microsoft.com/office/drawing/2014/main" id="{D30A36BA-E490-415A-9689-9F835BEFE708}"/>
              </a:ext>
            </a:extLst>
          </p:cNvPr>
          <p:cNvSpPr txBox="1"/>
          <p:nvPr/>
        </p:nvSpPr>
        <p:spPr>
          <a:xfrm>
            <a:off x="3850919" y="6174979"/>
            <a:ext cx="449155" cy="307777"/>
          </a:xfrm>
          <a:prstGeom prst="rect">
            <a:avLst/>
          </a:prstGeom>
          <a:noFill/>
        </p:spPr>
        <p:txBody>
          <a:bodyPr wrap="square" rtlCol="0">
            <a:spAutoFit/>
          </a:bodyPr>
          <a:lstStyle/>
          <a:p>
            <a:r>
              <a:rPr lang="en-GB" sz="1400" dirty="0"/>
              <a:t>3m</a:t>
            </a:r>
          </a:p>
        </p:txBody>
      </p:sp>
      <p:sp>
        <p:nvSpPr>
          <p:cNvPr id="55" name="TextBox 54">
            <a:extLst>
              <a:ext uri="{FF2B5EF4-FFF2-40B4-BE49-F238E27FC236}">
                <a16:creationId xmlns:a16="http://schemas.microsoft.com/office/drawing/2014/main" id="{7F642E57-5199-4BF8-B957-E2845839927B}"/>
              </a:ext>
            </a:extLst>
          </p:cNvPr>
          <p:cNvSpPr txBox="1"/>
          <p:nvPr/>
        </p:nvSpPr>
        <p:spPr>
          <a:xfrm>
            <a:off x="3307522" y="6174978"/>
            <a:ext cx="543397" cy="307777"/>
          </a:xfrm>
          <a:prstGeom prst="rect">
            <a:avLst/>
          </a:prstGeom>
          <a:noFill/>
        </p:spPr>
        <p:txBody>
          <a:bodyPr wrap="square" rtlCol="0">
            <a:spAutoFit/>
          </a:bodyPr>
          <a:lstStyle/>
          <a:p>
            <a:r>
              <a:rPr lang="en-GB" sz="1400" dirty="0"/>
              <a:t>2.5m</a:t>
            </a:r>
          </a:p>
        </p:txBody>
      </p:sp>
      <p:sp>
        <p:nvSpPr>
          <p:cNvPr id="57" name="TextBox 56">
            <a:extLst>
              <a:ext uri="{FF2B5EF4-FFF2-40B4-BE49-F238E27FC236}">
                <a16:creationId xmlns:a16="http://schemas.microsoft.com/office/drawing/2014/main" id="{0B9AFE9B-732C-4CDA-A9BC-E600F87EE5CB}"/>
              </a:ext>
            </a:extLst>
          </p:cNvPr>
          <p:cNvSpPr txBox="1"/>
          <p:nvPr/>
        </p:nvSpPr>
        <p:spPr>
          <a:xfrm>
            <a:off x="2171923" y="6163244"/>
            <a:ext cx="587796" cy="307777"/>
          </a:xfrm>
          <a:prstGeom prst="rect">
            <a:avLst/>
          </a:prstGeom>
          <a:noFill/>
        </p:spPr>
        <p:txBody>
          <a:bodyPr wrap="square" rtlCol="0">
            <a:spAutoFit/>
          </a:bodyPr>
          <a:lstStyle/>
          <a:p>
            <a:r>
              <a:rPr lang="en-GB" sz="1400" dirty="0"/>
              <a:t>1.5m</a:t>
            </a:r>
          </a:p>
        </p:txBody>
      </p:sp>
      <p:sp>
        <p:nvSpPr>
          <p:cNvPr id="58" name="TextBox 57">
            <a:extLst>
              <a:ext uri="{FF2B5EF4-FFF2-40B4-BE49-F238E27FC236}">
                <a16:creationId xmlns:a16="http://schemas.microsoft.com/office/drawing/2014/main" id="{BCDE9510-C705-4D69-8ECB-91320031043A}"/>
              </a:ext>
            </a:extLst>
          </p:cNvPr>
          <p:cNvSpPr txBox="1"/>
          <p:nvPr/>
        </p:nvSpPr>
        <p:spPr>
          <a:xfrm>
            <a:off x="2807325" y="6163982"/>
            <a:ext cx="449155" cy="307777"/>
          </a:xfrm>
          <a:prstGeom prst="rect">
            <a:avLst/>
          </a:prstGeom>
          <a:noFill/>
        </p:spPr>
        <p:txBody>
          <a:bodyPr wrap="square" rtlCol="0">
            <a:spAutoFit/>
          </a:bodyPr>
          <a:lstStyle/>
          <a:p>
            <a:r>
              <a:rPr lang="en-GB" sz="1400" dirty="0"/>
              <a:t>2m</a:t>
            </a:r>
          </a:p>
        </p:txBody>
      </p:sp>
      <p:sp>
        <p:nvSpPr>
          <p:cNvPr id="59" name="TextBox 58">
            <a:extLst>
              <a:ext uri="{FF2B5EF4-FFF2-40B4-BE49-F238E27FC236}">
                <a16:creationId xmlns:a16="http://schemas.microsoft.com/office/drawing/2014/main" id="{6CC2FC23-7562-4C62-8F3F-45154A1F1CD4}"/>
              </a:ext>
            </a:extLst>
          </p:cNvPr>
          <p:cNvSpPr txBox="1"/>
          <p:nvPr/>
        </p:nvSpPr>
        <p:spPr>
          <a:xfrm>
            <a:off x="2124318" y="4747821"/>
            <a:ext cx="2117849" cy="307777"/>
          </a:xfrm>
          <a:prstGeom prst="rect">
            <a:avLst/>
          </a:prstGeom>
          <a:noFill/>
        </p:spPr>
        <p:txBody>
          <a:bodyPr wrap="square" rtlCol="0">
            <a:spAutoFit/>
          </a:bodyPr>
          <a:lstStyle/>
          <a:p>
            <a:r>
              <a:rPr lang="en-GB" sz="1400" dirty="0"/>
              <a:t>Hole 1  &gt;  &gt;  &gt;  5</a:t>
            </a:r>
          </a:p>
        </p:txBody>
      </p:sp>
      <p:pic>
        <p:nvPicPr>
          <p:cNvPr id="60" name="Picture 59">
            <a:extLst>
              <a:ext uri="{FF2B5EF4-FFF2-40B4-BE49-F238E27FC236}">
                <a16:creationId xmlns:a16="http://schemas.microsoft.com/office/drawing/2014/main" id="{EA2590EE-B660-47DE-B69A-6DDC1B648EC5}"/>
              </a:ext>
            </a:extLst>
          </p:cNvPr>
          <p:cNvPicPr>
            <a:picLocks noChangeAspect="1"/>
          </p:cNvPicPr>
          <p:nvPr/>
        </p:nvPicPr>
        <p:blipFill>
          <a:blip r:embed="rId3"/>
          <a:stretch>
            <a:fillRect/>
          </a:stretch>
        </p:blipFill>
        <p:spPr>
          <a:xfrm>
            <a:off x="7989742" y="5440289"/>
            <a:ext cx="246840" cy="246840"/>
          </a:xfrm>
          <a:prstGeom prst="rect">
            <a:avLst/>
          </a:prstGeom>
        </p:spPr>
      </p:pic>
      <p:pic>
        <p:nvPicPr>
          <p:cNvPr id="61" name="Picture 60">
            <a:extLst>
              <a:ext uri="{FF2B5EF4-FFF2-40B4-BE49-F238E27FC236}">
                <a16:creationId xmlns:a16="http://schemas.microsoft.com/office/drawing/2014/main" id="{036E89EB-2C69-4CD2-BB38-7C9263A26177}"/>
              </a:ext>
            </a:extLst>
          </p:cNvPr>
          <p:cNvPicPr>
            <a:picLocks noChangeAspect="1"/>
          </p:cNvPicPr>
          <p:nvPr/>
        </p:nvPicPr>
        <p:blipFill>
          <a:blip r:embed="rId3"/>
          <a:stretch>
            <a:fillRect/>
          </a:stretch>
        </p:blipFill>
        <p:spPr>
          <a:xfrm>
            <a:off x="7989742" y="5853346"/>
            <a:ext cx="246840" cy="246840"/>
          </a:xfrm>
          <a:prstGeom prst="rect">
            <a:avLst/>
          </a:prstGeom>
        </p:spPr>
      </p:pic>
      <p:sp>
        <p:nvSpPr>
          <p:cNvPr id="62" name="TextBox 61">
            <a:extLst>
              <a:ext uri="{FF2B5EF4-FFF2-40B4-BE49-F238E27FC236}">
                <a16:creationId xmlns:a16="http://schemas.microsoft.com/office/drawing/2014/main" id="{782EF5F1-720A-4F69-BE76-4CA309774A49}"/>
              </a:ext>
            </a:extLst>
          </p:cNvPr>
          <p:cNvSpPr txBox="1"/>
          <p:nvPr/>
        </p:nvSpPr>
        <p:spPr>
          <a:xfrm>
            <a:off x="8263591" y="5386737"/>
            <a:ext cx="3352208" cy="353943"/>
          </a:xfrm>
          <a:prstGeom prst="rect">
            <a:avLst/>
          </a:prstGeom>
          <a:noFill/>
        </p:spPr>
        <p:txBody>
          <a:bodyPr wrap="square" rtlCol="0">
            <a:spAutoFit/>
          </a:bodyPr>
          <a:lstStyle/>
          <a:p>
            <a:r>
              <a:rPr lang="en-GB" sz="1700" dirty="0"/>
              <a:t>Keep your eyes on the hoop / target</a:t>
            </a:r>
          </a:p>
        </p:txBody>
      </p:sp>
      <p:sp>
        <p:nvSpPr>
          <p:cNvPr id="63" name="TextBox 62">
            <a:extLst>
              <a:ext uri="{FF2B5EF4-FFF2-40B4-BE49-F238E27FC236}">
                <a16:creationId xmlns:a16="http://schemas.microsoft.com/office/drawing/2014/main" id="{11745486-BFB4-43CC-9B7D-9DB19D6B8FF4}"/>
              </a:ext>
            </a:extLst>
          </p:cNvPr>
          <p:cNvSpPr txBox="1"/>
          <p:nvPr/>
        </p:nvSpPr>
        <p:spPr>
          <a:xfrm>
            <a:off x="8263591" y="5772576"/>
            <a:ext cx="3352208" cy="353943"/>
          </a:xfrm>
          <a:prstGeom prst="rect">
            <a:avLst/>
          </a:prstGeom>
          <a:noFill/>
        </p:spPr>
        <p:txBody>
          <a:bodyPr wrap="square" rtlCol="0">
            <a:spAutoFit/>
          </a:bodyPr>
          <a:lstStyle/>
          <a:p>
            <a:r>
              <a:rPr lang="en-GB" sz="1700" dirty="0"/>
              <a:t>Position the ball on your fingertips</a:t>
            </a:r>
          </a:p>
        </p:txBody>
      </p:sp>
      <p:pic>
        <p:nvPicPr>
          <p:cNvPr id="6" name="Picture 5" descr="A picture containing drawing&#10;&#10;Description automatically generated">
            <a:extLst>
              <a:ext uri="{FF2B5EF4-FFF2-40B4-BE49-F238E27FC236}">
                <a16:creationId xmlns:a16="http://schemas.microsoft.com/office/drawing/2014/main" id="{6157B9F6-F5C4-40EA-BC1A-850789C5614B}"/>
              </a:ext>
            </a:extLst>
          </p:cNvPr>
          <p:cNvPicPr>
            <a:picLocks noChangeAspect="1"/>
          </p:cNvPicPr>
          <p:nvPr/>
        </p:nvPicPr>
        <p:blipFill>
          <a:blip r:embed="rId7"/>
          <a:stretch>
            <a:fillRect/>
          </a:stretch>
        </p:blipFill>
        <p:spPr>
          <a:xfrm>
            <a:off x="629349" y="127385"/>
            <a:ext cx="811198" cy="1038140"/>
          </a:xfrm>
          <a:prstGeom prst="rect">
            <a:avLst/>
          </a:prstGeom>
        </p:spPr>
      </p:pic>
    </p:spTree>
    <p:extLst>
      <p:ext uri="{BB962C8B-B14F-4D97-AF65-F5344CB8AC3E}">
        <p14:creationId xmlns:p14="http://schemas.microsoft.com/office/powerpoint/2010/main" val="257088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AD6BE-CBCD-4800-A2BB-3C1D4AA415A2}"/>
              </a:ext>
            </a:extLst>
          </p:cNvPr>
          <p:cNvSpPr>
            <a:spLocks noGrp="1"/>
          </p:cNvSpPr>
          <p:nvPr>
            <p:ph type="title"/>
          </p:nvPr>
        </p:nvSpPr>
        <p:spPr>
          <a:xfrm>
            <a:off x="1141413" y="208135"/>
            <a:ext cx="9905998" cy="941227"/>
          </a:xfrm>
        </p:spPr>
        <p:txBody>
          <a:bodyPr/>
          <a:lstStyle/>
          <a:p>
            <a:pPr algn="ctr"/>
            <a:r>
              <a:rPr lang="en-GB" dirty="0">
                <a:latin typeface="Adobe Gothic Std B" panose="020B0800000000000000" pitchFamily="34" charset="-128"/>
                <a:ea typeface="Adobe Gothic Std B" panose="020B0800000000000000" pitchFamily="34" charset="-128"/>
              </a:rPr>
              <a:t>Station 3: catching circle </a:t>
            </a:r>
          </a:p>
        </p:txBody>
      </p:sp>
      <p:sp>
        <p:nvSpPr>
          <p:cNvPr id="4" name="Content Placeholder 3">
            <a:extLst>
              <a:ext uri="{FF2B5EF4-FFF2-40B4-BE49-F238E27FC236}">
                <a16:creationId xmlns:a16="http://schemas.microsoft.com/office/drawing/2014/main" id="{3DE3350F-5589-44D1-98E9-B5728F7734C2}"/>
              </a:ext>
            </a:extLst>
          </p:cNvPr>
          <p:cNvSpPr>
            <a:spLocks noGrp="1"/>
          </p:cNvSpPr>
          <p:nvPr>
            <p:ph sz="half" idx="2"/>
          </p:nvPr>
        </p:nvSpPr>
        <p:spPr>
          <a:xfrm>
            <a:off x="6286629" y="1294291"/>
            <a:ext cx="5089370" cy="3114327"/>
          </a:xfrm>
        </p:spPr>
        <p:txBody>
          <a:bodyPr>
            <a:normAutofit fontScale="92500" lnSpcReduction="20000"/>
          </a:bodyPr>
          <a:lstStyle/>
          <a:p>
            <a:pPr marL="0" indent="0">
              <a:buNone/>
            </a:pPr>
            <a:r>
              <a:rPr lang="en-GB" sz="2200" u="sng" dirty="0">
                <a:solidFill>
                  <a:srgbClr val="FF0000"/>
                </a:solidFill>
                <a:latin typeface="Adobe Gothic Std B" panose="020B0800000000000000" pitchFamily="34" charset="-128"/>
                <a:ea typeface="Adobe Gothic Std B" panose="020B0800000000000000" pitchFamily="34" charset="-128"/>
              </a:rPr>
              <a:t>How to Play</a:t>
            </a:r>
          </a:p>
          <a:p>
            <a:r>
              <a:rPr lang="en-GB" sz="2000" dirty="0">
                <a:solidFill>
                  <a:schemeClr val="bg1"/>
                </a:solidFill>
              </a:rPr>
              <a:t>A Teacher, TA or Sports Leader stands at the centre of a circle surrounded by members of the team </a:t>
            </a:r>
          </a:p>
          <a:p>
            <a:r>
              <a:rPr lang="en-GB" sz="2000" dirty="0">
                <a:solidFill>
                  <a:schemeClr val="bg1"/>
                </a:solidFill>
              </a:rPr>
              <a:t>The ball is thrown to each player in turn (i) Bounce Pass (ii) Chest Pass. Players catch and make the same return pass to the thrower.</a:t>
            </a:r>
          </a:p>
          <a:p>
            <a:r>
              <a:rPr lang="en-GB" sz="2000" dirty="0">
                <a:solidFill>
                  <a:schemeClr val="bg1"/>
                </a:solidFill>
              </a:rPr>
              <a:t>3 minutes to be allocated for game play &amp; 1 point awarded for each successful catch</a:t>
            </a:r>
          </a:p>
          <a:p>
            <a:endParaRPr lang="en-GB" sz="2000" dirty="0">
              <a:solidFill>
                <a:schemeClr val="bg1"/>
              </a:solidFill>
            </a:endParaRPr>
          </a:p>
        </p:txBody>
      </p:sp>
      <p:pic>
        <p:nvPicPr>
          <p:cNvPr id="6" name="Picture 5">
            <a:extLst>
              <a:ext uri="{FF2B5EF4-FFF2-40B4-BE49-F238E27FC236}">
                <a16:creationId xmlns:a16="http://schemas.microsoft.com/office/drawing/2014/main" id="{D6374F54-9EF4-4018-8467-974F7F19C0B6}"/>
              </a:ext>
            </a:extLst>
          </p:cNvPr>
          <p:cNvPicPr>
            <a:picLocks noChangeAspect="1"/>
          </p:cNvPicPr>
          <p:nvPr/>
        </p:nvPicPr>
        <p:blipFill>
          <a:blip r:embed="rId2"/>
          <a:stretch>
            <a:fillRect/>
          </a:stretch>
        </p:blipFill>
        <p:spPr>
          <a:xfrm>
            <a:off x="1441905" y="5281214"/>
            <a:ext cx="298471" cy="229313"/>
          </a:xfrm>
          <a:prstGeom prst="rect">
            <a:avLst/>
          </a:prstGeom>
        </p:spPr>
      </p:pic>
      <p:pic>
        <p:nvPicPr>
          <p:cNvPr id="12" name="Picture 11">
            <a:extLst>
              <a:ext uri="{FF2B5EF4-FFF2-40B4-BE49-F238E27FC236}">
                <a16:creationId xmlns:a16="http://schemas.microsoft.com/office/drawing/2014/main" id="{87441561-8508-4A7F-B995-53A37EA9BC36}"/>
              </a:ext>
            </a:extLst>
          </p:cNvPr>
          <p:cNvPicPr>
            <a:picLocks noChangeAspect="1"/>
          </p:cNvPicPr>
          <p:nvPr/>
        </p:nvPicPr>
        <p:blipFill>
          <a:blip r:embed="rId3"/>
          <a:stretch>
            <a:fillRect/>
          </a:stretch>
        </p:blipFill>
        <p:spPr>
          <a:xfrm>
            <a:off x="2437314" y="5396091"/>
            <a:ext cx="615553" cy="615553"/>
          </a:xfrm>
          <a:prstGeom prst="rect">
            <a:avLst/>
          </a:prstGeom>
        </p:spPr>
      </p:pic>
      <p:sp>
        <p:nvSpPr>
          <p:cNvPr id="23" name="TextBox 22">
            <a:extLst>
              <a:ext uri="{FF2B5EF4-FFF2-40B4-BE49-F238E27FC236}">
                <a16:creationId xmlns:a16="http://schemas.microsoft.com/office/drawing/2014/main" id="{6ADDE218-6327-4530-99A8-2F83DAB76A26}"/>
              </a:ext>
            </a:extLst>
          </p:cNvPr>
          <p:cNvSpPr txBox="1"/>
          <p:nvPr/>
        </p:nvSpPr>
        <p:spPr>
          <a:xfrm>
            <a:off x="8472928" y="4680189"/>
            <a:ext cx="2869050" cy="353943"/>
          </a:xfrm>
          <a:prstGeom prst="rect">
            <a:avLst/>
          </a:prstGeom>
          <a:noFill/>
        </p:spPr>
        <p:txBody>
          <a:bodyPr wrap="square" rtlCol="0">
            <a:spAutoFit/>
          </a:bodyPr>
          <a:lstStyle/>
          <a:p>
            <a:r>
              <a:rPr lang="en-GB" sz="1700" dirty="0"/>
              <a:t>Balanced READY position </a:t>
            </a:r>
          </a:p>
        </p:txBody>
      </p:sp>
      <p:pic>
        <p:nvPicPr>
          <p:cNvPr id="24" name="Picture 23">
            <a:extLst>
              <a:ext uri="{FF2B5EF4-FFF2-40B4-BE49-F238E27FC236}">
                <a16:creationId xmlns:a16="http://schemas.microsoft.com/office/drawing/2014/main" id="{5BD97131-1571-46F4-9FB8-FD3E540FACCF}"/>
              </a:ext>
            </a:extLst>
          </p:cNvPr>
          <p:cNvPicPr>
            <a:picLocks noChangeAspect="1"/>
          </p:cNvPicPr>
          <p:nvPr/>
        </p:nvPicPr>
        <p:blipFill>
          <a:blip r:embed="rId3"/>
          <a:stretch>
            <a:fillRect/>
          </a:stretch>
        </p:blipFill>
        <p:spPr>
          <a:xfrm>
            <a:off x="8135043" y="4746788"/>
            <a:ext cx="246840" cy="246840"/>
          </a:xfrm>
          <a:prstGeom prst="rect">
            <a:avLst/>
          </a:prstGeom>
        </p:spPr>
      </p:pic>
      <p:pic>
        <p:nvPicPr>
          <p:cNvPr id="25" name="Picture 24">
            <a:extLst>
              <a:ext uri="{FF2B5EF4-FFF2-40B4-BE49-F238E27FC236}">
                <a16:creationId xmlns:a16="http://schemas.microsoft.com/office/drawing/2014/main" id="{30FD4505-C5FC-4D71-9D07-B3785E3A96EE}"/>
              </a:ext>
            </a:extLst>
          </p:cNvPr>
          <p:cNvPicPr>
            <a:picLocks noChangeAspect="1"/>
          </p:cNvPicPr>
          <p:nvPr/>
        </p:nvPicPr>
        <p:blipFill>
          <a:blip r:embed="rId3"/>
          <a:stretch>
            <a:fillRect/>
          </a:stretch>
        </p:blipFill>
        <p:spPr>
          <a:xfrm>
            <a:off x="8135043" y="5251052"/>
            <a:ext cx="246840" cy="246840"/>
          </a:xfrm>
          <a:prstGeom prst="rect">
            <a:avLst/>
          </a:prstGeom>
        </p:spPr>
      </p:pic>
      <p:pic>
        <p:nvPicPr>
          <p:cNvPr id="27" name="Picture 26">
            <a:extLst>
              <a:ext uri="{FF2B5EF4-FFF2-40B4-BE49-F238E27FC236}">
                <a16:creationId xmlns:a16="http://schemas.microsoft.com/office/drawing/2014/main" id="{EE120CCF-218C-443C-B988-649802B7E2E5}"/>
              </a:ext>
            </a:extLst>
          </p:cNvPr>
          <p:cNvPicPr>
            <a:picLocks noChangeAspect="1"/>
          </p:cNvPicPr>
          <p:nvPr/>
        </p:nvPicPr>
        <p:blipFill>
          <a:blip r:embed="rId3"/>
          <a:stretch>
            <a:fillRect/>
          </a:stretch>
        </p:blipFill>
        <p:spPr>
          <a:xfrm>
            <a:off x="8135043" y="5764804"/>
            <a:ext cx="246840" cy="246840"/>
          </a:xfrm>
          <a:prstGeom prst="rect">
            <a:avLst/>
          </a:prstGeom>
        </p:spPr>
      </p:pic>
      <p:pic>
        <p:nvPicPr>
          <p:cNvPr id="28" name="Picture 27">
            <a:extLst>
              <a:ext uri="{FF2B5EF4-FFF2-40B4-BE49-F238E27FC236}">
                <a16:creationId xmlns:a16="http://schemas.microsoft.com/office/drawing/2014/main" id="{0D8E5BB1-3709-4535-A30E-81196873C28C}"/>
              </a:ext>
            </a:extLst>
          </p:cNvPr>
          <p:cNvPicPr>
            <a:picLocks noChangeAspect="1"/>
          </p:cNvPicPr>
          <p:nvPr/>
        </p:nvPicPr>
        <p:blipFill>
          <a:blip r:embed="rId3"/>
          <a:stretch>
            <a:fillRect/>
          </a:stretch>
        </p:blipFill>
        <p:spPr>
          <a:xfrm>
            <a:off x="8135043" y="6268598"/>
            <a:ext cx="246840" cy="246840"/>
          </a:xfrm>
          <a:prstGeom prst="rect">
            <a:avLst/>
          </a:prstGeom>
        </p:spPr>
      </p:pic>
      <p:sp>
        <p:nvSpPr>
          <p:cNvPr id="29" name="TextBox 28">
            <a:extLst>
              <a:ext uri="{FF2B5EF4-FFF2-40B4-BE49-F238E27FC236}">
                <a16:creationId xmlns:a16="http://schemas.microsoft.com/office/drawing/2014/main" id="{B8E0EE40-1E77-443C-B16E-7E0374B75D8A}"/>
              </a:ext>
            </a:extLst>
          </p:cNvPr>
          <p:cNvSpPr txBox="1"/>
          <p:nvPr/>
        </p:nvSpPr>
        <p:spPr>
          <a:xfrm>
            <a:off x="8472928" y="5161636"/>
            <a:ext cx="2869050" cy="353943"/>
          </a:xfrm>
          <a:prstGeom prst="rect">
            <a:avLst/>
          </a:prstGeom>
          <a:noFill/>
        </p:spPr>
        <p:txBody>
          <a:bodyPr wrap="square" rtlCol="0">
            <a:spAutoFit/>
          </a:bodyPr>
          <a:lstStyle/>
          <a:p>
            <a:r>
              <a:rPr lang="en-GB" sz="1700" dirty="0"/>
              <a:t>Hands/Fingers in ‘W’ shape</a:t>
            </a:r>
          </a:p>
        </p:txBody>
      </p:sp>
      <p:sp>
        <p:nvSpPr>
          <p:cNvPr id="30" name="TextBox 29">
            <a:extLst>
              <a:ext uri="{FF2B5EF4-FFF2-40B4-BE49-F238E27FC236}">
                <a16:creationId xmlns:a16="http://schemas.microsoft.com/office/drawing/2014/main" id="{0CBE01F4-0C52-4E06-8745-6C37EBE36A6A}"/>
              </a:ext>
            </a:extLst>
          </p:cNvPr>
          <p:cNvSpPr txBox="1"/>
          <p:nvPr/>
        </p:nvSpPr>
        <p:spPr>
          <a:xfrm>
            <a:off x="8476125" y="5695676"/>
            <a:ext cx="2869050" cy="353943"/>
          </a:xfrm>
          <a:prstGeom prst="rect">
            <a:avLst/>
          </a:prstGeom>
          <a:noFill/>
        </p:spPr>
        <p:txBody>
          <a:bodyPr wrap="square" rtlCol="0">
            <a:spAutoFit/>
          </a:bodyPr>
          <a:lstStyle/>
          <a:p>
            <a:r>
              <a:rPr lang="en-GB" sz="1700" dirty="0"/>
              <a:t>Eyes on the ball</a:t>
            </a:r>
          </a:p>
        </p:txBody>
      </p:sp>
      <p:sp>
        <p:nvSpPr>
          <p:cNvPr id="31" name="TextBox 30">
            <a:extLst>
              <a:ext uri="{FF2B5EF4-FFF2-40B4-BE49-F238E27FC236}">
                <a16:creationId xmlns:a16="http://schemas.microsoft.com/office/drawing/2014/main" id="{29D87364-B14C-4EFF-ADC0-932F44036CF7}"/>
              </a:ext>
            </a:extLst>
          </p:cNvPr>
          <p:cNvSpPr txBox="1"/>
          <p:nvPr/>
        </p:nvSpPr>
        <p:spPr>
          <a:xfrm>
            <a:off x="8476125" y="6190406"/>
            <a:ext cx="3432252" cy="353943"/>
          </a:xfrm>
          <a:prstGeom prst="rect">
            <a:avLst/>
          </a:prstGeom>
          <a:noFill/>
        </p:spPr>
        <p:txBody>
          <a:bodyPr wrap="square" rtlCol="0">
            <a:spAutoFit/>
          </a:bodyPr>
          <a:lstStyle/>
          <a:p>
            <a:r>
              <a:rPr lang="en-GB" sz="1700" dirty="0"/>
              <a:t>Catch &amp; pull the ball into your body</a:t>
            </a:r>
          </a:p>
        </p:txBody>
      </p:sp>
      <p:sp>
        <p:nvSpPr>
          <p:cNvPr id="32" name="TextBox 31">
            <a:extLst>
              <a:ext uri="{FF2B5EF4-FFF2-40B4-BE49-F238E27FC236}">
                <a16:creationId xmlns:a16="http://schemas.microsoft.com/office/drawing/2014/main" id="{60A718B1-A8C2-42A6-84ED-C9F06FB442A8}"/>
              </a:ext>
            </a:extLst>
          </p:cNvPr>
          <p:cNvSpPr txBox="1"/>
          <p:nvPr/>
        </p:nvSpPr>
        <p:spPr>
          <a:xfrm>
            <a:off x="617340" y="1288993"/>
            <a:ext cx="5141579" cy="2862322"/>
          </a:xfrm>
          <a:prstGeom prst="rect">
            <a:avLst/>
          </a:prstGeom>
          <a:noFill/>
        </p:spPr>
        <p:txBody>
          <a:bodyPr wrap="square" rtlCol="0">
            <a:spAutoFit/>
          </a:bodyPr>
          <a:lstStyle/>
          <a:p>
            <a:r>
              <a:rPr lang="en-GB" sz="2200" u="sng" dirty="0">
                <a:solidFill>
                  <a:srgbClr val="FF0000"/>
                </a:solidFill>
                <a:latin typeface="Adobe Gothic Std B" panose="020B0800000000000000" pitchFamily="34" charset="-128"/>
                <a:ea typeface="Adobe Gothic Std B" panose="020B0800000000000000" pitchFamily="34" charset="-128"/>
              </a:rPr>
              <a:t>Equipment &amp; Set Up</a:t>
            </a:r>
          </a:p>
          <a:p>
            <a:r>
              <a:rPr lang="en-GB" dirty="0">
                <a:solidFill>
                  <a:schemeClr val="bg1"/>
                </a:solidFill>
              </a:rPr>
              <a:t>	</a:t>
            </a:r>
          </a:p>
          <a:p>
            <a:r>
              <a:rPr lang="en-GB" dirty="0">
                <a:solidFill>
                  <a:schemeClr val="bg1"/>
                </a:solidFill>
              </a:rPr>
              <a:t>	</a:t>
            </a:r>
          </a:p>
          <a:p>
            <a:endParaRPr lang="en-GB" dirty="0">
              <a:solidFill>
                <a:schemeClr val="bg1"/>
              </a:solidFill>
            </a:endParaRPr>
          </a:p>
          <a:p>
            <a:r>
              <a:rPr lang="en-GB" dirty="0">
                <a:solidFill>
                  <a:schemeClr val="bg1"/>
                </a:solidFill>
              </a:rPr>
              <a:t>		</a:t>
            </a:r>
          </a:p>
          <a:p>
            <a:r>
              <a:rPr lang="en-GB" dirty="0">
                <a:solidFill>
                  <a:schemeClr val="bg1"/>
                </a:solidFill>
              </a:rPr>
              <a:t>	</a:t>
            </a:r>
            <a:endParaRPr lang="en-GB" sz="1000" dirty="0">
              <a:solidFill>
                <a:schemeClr val="bg1"/>
              </a:solidFill>
            </a:endParaRPr>
          </a:p>
          <a:p>
            <a:endParaRPr lang="en-GB" dirty="0">
              <a:solidFill>
                <a:schemeClr val="bg1"/>
              </a:solidFill>
            </a:endParaRPr>
          </a:p>
          <a:p>
            <a:r>
              <a:rPr lang="en-GB" dirty="0">
                <a:solidFill>
                  <a:schemeClr val="bg1"/>
                </a:solidFill>
              </a:rPr>
              <a:t>	</a:t>
            </a:r>
          </a:p>
          <a:p>
            <a:r>
              <a:rPr lang="en-GB" dirty="0">
                <a:solidFill>
                  <a:schemeClr val="bg1"/>
                </a:solidFill>
              </a:rPr>
              <a:t> </a:t>
            </a:r>
          </a:p>
          <a:p>
            <a:endParaRPr lang="en-GB" sz="1400" dirty="0">
              <a:solidFill>
                <a:schemeClr val="bg1"/>
              </a:solidFill>
            </a:endParaRPr>
          </a:p>
        </p:txBody>
      </p:sp>
      <p:pic>
        <p:nvPicPr>
          <p:cNvPr id="33" name="Picture 32">
            <a:extLst>
              <a:ext uri="{FF2B5EF4-FFF2-40B4-BE49-F238E27FC236}">
                <a16:creationId xmlns:a16="http://schemas.microsoft.com/office/drawing/2014/main" id="{BDF06361-70B9-41A6-BBDA-A4693D145E7B}"/>
              </a:ext>
            </a:extLst>
          </p:cNvPr>
          <p:cNvPicPr>
            <a:picLocks noChangeAspect="1"/>
          </p:cNvPicPr>
          <p:nvPr/>
        </p:nvPicPr>
        <p:blipFill>
          <a:blip r:embed="rId3"/>
          <a:stretch>
            <a:fillRect/>
          </a:stretch>
        </p:blipFill>
        <p:spPr>
          <a:xfrm>
            <a:off x="816001" y="1959827"/>
            <a:ext cx="246840" cy="246840"/>
          </a:xfrm>
          <a:prstGeom prst="rect">
            <a:avLst/>
          </a:prstGeom>
        </p:spPr>
      </p:pic>
      <p:pic>
        <p:nvPicPr>
          <p:cNvPr id="34" name="Picture 33">
            <a:extLst>
              <a:ext uri="{FF2B5EF4-FFF2-40B4-BE49-F238E27FC236}">
                <a16:creationId xmlns:a16="http://schemas.microsoft.com/office/drawing/2014/main" id="{92657738-123C-4DBD-9EBB-FA309D9949A0}"/>
              </a:ext>
            </a:extLst>
          </p:cNvPr>
          <p:cNvPicPr>
            <a:picLocks noChangeAspect="1"/>
          </p:cNvPicPr>
          <p:nvPr/>
        </p:nvPicPr>
        <p:blipFill>
          <a:blip r:embed="rId3"/>
          <a:stretch>
            <a:fillRect/>
          </a:stretch>
        </p:blipFill>
        <p:spPr>
          <a:xfrm>
            <a:off x="816001" y="2400714"/>
            <a:ext cx="246840" cy="246840"/>
          </a:xfrm>
          <a:prstGeom prst="rect">
            <a:avLst/>
          </a:prstGeom>
        </p:spPr>
      </p:pic>
      <p:pic>
        <p:nvPicPr>
          <p:cNvPr id="35" name="Picture 34">
            <a:extLst>
              <a:ext uri="{FF2B5EF4-FFF2-40B4-BE49-F238E27FC236}">
                <a16:creationId xmlns:a16="http://schemas.microsoft.com/office/drawing/2014/main" id="{207D9B95-E127-46AF-9084-8069E1922729}"/>
              </a:ext>
            </a:extLst>
          </p:cNvPr>
          <p:cNvPicPr>
            <a:picLocks noChangeAspect="1"/>
          </p:cNvPicPr>
          <p:nvPr/>
        </p:nvPicPr>
        <p:blipFill>
          <a:blip r:embed="rId3"/>
          <a:stretch>
            <a:fillRect/>
          </a:stretch>
        </p:blipFill>
        <p:spPr>
          <a:xfrm>
            <a:off x="828670" y="2855952"/>
            <a:ext cx="246840" cy="246840"/>
          </a:xfrm>
          <a:prstGeom prst="rect">
            <a:avLst/>
          </a:prstGeom>
        </p:spPr>
      </p:pic>
      <p:pic>
        <p:nvPicPr>
          <p:cNvPr id="36" name="Picture 35">
            <a:extLst>
              <a:ext uri="{FF2B5EF4-FFF2-40B4-BE49-F238E27FC236}">
                <a16:creationId xmlns:a16="http://schemas.microsoft.com/office/drawing/2014/main" id="{7A538DAF-DA21-4CB7-A885-F673B460DD55}"/>
              </a:ext>
            </a:extLst>
          </p:cNvPr>
          <p:cNvPicPr>
            <a:picLocks noChangeAspect="1"/>
          </p:cNvPicPr>
          <p:nvPr/>
        </p:nvPicPr>
        <p:blipFill>
          <a:blip r:embed="rId3"/>
          <a:stretch>
            <a:fillRect/>
          </a:stretch>
        </p:blipFill>
        <p:spPr>
          <a:xfrm>
            <a:off x="828670" y="3318074"/>
            <a:ext cx="238884" cy="238884"/>
          </a:xfrm>
          <a:prstGeom prst="rect">
            <a:avLst/>
          </a:prstGeom>
        </p:spPr>
      </p:pic>
      <p:sp>
        <p:nvSpPr>
          <p:cNvPr id="37" name="TextBox 36">
            <a:extLst>
              <a:ext uri="{FF2B5EF4-FFF2-40B4-BE49-F238E27FC236}">
                <a16:creationId xmlns:a16="http://schemas.microsoft.com/office/drawing/2014/main" id="{A8C59BD3-6E51-4D5C-A923-2A0B8ACEFB9B}"/>
              </a:ext>
            </a:extLst>
          </p:cNvPr>
          <p:cNvSpPr txBox="1"/>
          <p:nvPr/>
        </p:nvSpPr>
        <p:spPr>
          <a:xfrm>
            <a:off x="1113653" y="2312952"/>
            <a:ext cx="4906148" cy="369332"/>
          </a:xfrm>
          <a:prstGeom prst="rect">
            <a:avLst/>
          </a:prstGeom>
          <a:noFill/>
        </p:spPr>
        <p:txBody>
          <a:bodyPr wrap="square" rtlCol="0">
            <a:spAutoFit/>
          </a:bodyPr>
          <a:lstStyle/>
          <a:p>
            <a:r>
              <a:rPr lang="en-GB" dirty="0">
                <a:solidFill>
                  <a:schemeClr val="bg1"/>
                </a:solidFill>
              </a:rPr>
              <a:t>One Basketball per team </a:t>
            </a:r>
            <a:endParaRPr lang="en-GB" sz="1500" dirty="0"/>
          </a:p>
        </p:txBody>
      </p:sp>
      <p:sp>
        <p:nvSpPr>
          <p:cNvPr id="38" name="TextBox 37">
            <a:extLst>
              <a:ext uri="{FF2B5EF4-FFF2-40B4-BE49-F238E27FC236}">
                <a16:creationId xmlns:a16="http://schemas.microsoft.com/office/drawing/2014/main" id="{D4B6A2B6-D81D-42BD-B1A7-161436C08FB2}"/>
              </a:ext>
            </a:extLst>
          </p:cNvPr>
          <p:cNvSpPr txBox="1"/>
          <p:nvPr/>
        </p:nvSpPr>
        <p:spPr>
          <a:xfrm>
            <a:off x="1113654" y="1906031"/>
            <a:ext cx="2869050" cy="369332"/>
          </a:xfrm>
          <a:prstGeom prst="rect">
            <a:avLst/>
          </a:prstGeom>
          <a:noFill/>
        </p:spPr>
        <p:txBody>
          <a:bodyPr wrap="square" rtlCol="0">
            <a:spAutoFit/>
          </a:bodyPr>
          <a:lstStyle/>
          <a:p>
            <a:r>
              <a:rPr lang="en-GB" dirty="0">
                <a:solidFill>
                  <a:schemeClr val="bg1"/>
                </a:solidFill>
              </a:rPr>
              <a:t>Teams of 5 players</a:t>
            </a:r>
            <a:endParaRPr lang="en-GB" dirty="0"/>
          </a:p>
        </p:txBody>
      </p:sp>
      <p:sp>
        <p:nvSpPr>
          <p:cNvPr id="39" name="TextBox 38">
            <a:extLst>
              <a:ext uri="{FF2B5EF4-FFF2-40B4-BE49-F238E27FC236}">
                <a16:creationId xmlns:a16="http://schemas.microsoft.com/office/drawing/2014/main" id="{0EA3F3CB-14DA-4F69-99AF-CF2C48557C6B}"/>
              </a:ext>
            </a:extLst>
          </p:cNvPr>
          <p:cNvSpPr txBox="1"/>
          <p:nvPr/>
        </p:nvSpPr>
        <p:spPr>
          <a:xfrm>
            <a:off x="1113654" y="2773186"/>
            <a:ext cx="2869050" cy="369332"/>
          </a:xfrm>
          <a:prstGeom prst="rect">
            <a:avLst/>
          </a:prstGeom>
          <a:noFill/>
        </p:spPr>
        <p:txBody>
          <a:bodyPr wrap="square" rtlCol="0">
            <a:spAutoFit/>
          </a:bodyPr>
          <a:lstStyle/>
          <a:p>
            <a:r>
              <a:rPr lang="en-GB" dirty="0">
                <a:solidFill>
                  <a:schemeClr val="bg1"/>
                </a:solidFill>
              </a:rPr>
              <a:t>Marker cones or Floor spots </a:t>
            </a:r>
            <a:endParaRPr lang="en-GB" dirty="0"/>
          </a:p>
        </p:txBody>
      </p:sp>
      <p:sp>
        <p:nvSpPr>
          <p:cNvPr id="40" name="TextBox 39">
            <a:extLst>
              <a:ext uri="{FF2B5EF4-FFF2-40B4-BE49-F238E27FC236}">
                <a16:creationId xmlns:a16="http://schemas.microsoft.com/office/drawing/2014/main" id="{CA6FCCA5-1B90-41A1-9258-EBFE31657EB1}"/>
              </a:ext>
            </a:extLst>
          </p:cNvPr>
          <p:cNvSpPr txBox="1"/>
          <p:nvPr/>
        </p:nvSpPr>
        <p:spPr>
          <a:xfrm>
            <a:off x="1089904" y="3254002"/>
            <a:ext cx="4760782" cy="646331"/>
          </a:xfrm>
          <a:prstGeom prst="rect">
            <a:avLst/>
          </a:prstGeom>
          <a:noFill/>
        </p:spPr>
        <p:txBody>
          <a:bodyPr wrap="square" rtlCol="0">
            <a:spAutoFit/>
          </a:bodyPr>
          <a:lstStyle/>
          <a:p>
            <a:r>
              <a:rPr lang="en-GB" dirty="0">
                <a:solidFill>
                  <a:schemeClr val="bg1"/>
                </a:solidFill>
              </a:rPr>
              <a:t>Team to form a circle around a central person 4m away </a:t>
            </a:r>
            <a:endParaRPr lang="en-GB" dirty="0"/>
          </a:p>
        </p:txBody>
      </p:sp>
      <p:pic>
        <p:nvPicPr>
          <p:cNvPr id="42" name="Picture 41">
            <a:extLst>
              <a:ext uri="{FF2B5EF4-FFF2-40B4-BE49-F238E27FC236}">
                <a16:creationId xmlns:a16="http://schemas.microsoft.com/office/drawing/2014/main" id="{8729814A-407D-4A27-BAFC-1131E63CB7EC}"/>
              </a:ext>
            </a:extLst>
          </p:cNvPr>
          <p:cNvPicPr>
            <a:picLocks noChangeAspect="1"/>
          </p:cNvPicPr>
          <p:nvPr/>
        </p:nvPicPr>
        <p:blipFill>
          <a:blip r:embed="rId4"/>
          <a:stretch>
            <a:fillRect/>
          </a:stretch>
        </p:blipFill>
        <p:spPr>
          <a:xfrm>
            <a:off x="656066" y="3995467"/>
            <a:ext cx="584092" cy="535037"/>
          </a:xfrm>
          <a:prstGeom prst="rect">
            <a:avLst/>
          </a:prstGeom>
        </p:spPr>
      </p:pic>
      <p:sp>
        <p:nvSpPr>
          <p:cNvPr id="43" name="TextBox 42">
            <a:extLst>
              <a:ext uri="{FF2B5EF4-FFF2-40B4-BE49-F238E27FC236}">
                <a16:creationId xmlns:a16="http://schemas.microsoft.com/office/drawing/2014/main" id="{491D62EA-5A66-412A-AB75-44AFA2B15FA5}"/>
              </a:ext>
            </a:extLst>
          </p:cNvPr>
          <p:cNvSpPr txBox="1"/>
          <p:nvPr/>
        </p:nvSpPr>
        <p:spPr>
          <a:xfrm>
            <a:off x="1352083" y="3980804"/>
            <a:ext cx="4667717" cy="661720"/>
          </a:xfrm>
          <a:prstGeom prst="rect">
            <a:avLst/>
          </a:prstGeom>
          <a:noFill/>
        </p:spPr>
        <p:txBody>
          <a:bodyPr wrap="square" rtlCol="0">
            <a:spAutoFit/>
          </a:bodyPr>
          <a:lstStyle/>
          <a:p>
            <a:r>
              <a:rPr lang="en-GB" sz="2000" dirty="0">
                <a:solidFill>
                  <a:srgbClr val="FF0000"/>
                </a:solidFill>
              </a:rPr>
              <a:t>Scoring:</a:t>
            </a:r>
            <a:r>
              <a:rPr lang="en-GB" sz="2000" dirty="0">
                <a:solidFill>
                  <a:schemeClr val="bg1"/>
                </a:solidFill>
              </a:rPr>
              <a:t> </a:t>
            </a:r>
            <a:r>
              <a:rPr lang="en-GB" sz="1700" dirty="0">
                <a:solidFill>
                  <a:schemeClr val="bg1"/>
                </a:solidFill>
              </a:rPr>
              <a:t>Add up the total number of Bounce Pass &amp; Chest Pass catches each team member completes </a:t>
            </a:r>
            <a:endParaRPr lang="en-GB" sz="1700" dirty="0"/>
          </a:p>
        </p:txBody>
      </p:sp>
      <p:pic>
        <p:nvPicPr>
          <p:cNvPr id="45" name="Picture 44">
            <a:extLst>
              <a:ext uri="{FF2B5EF4-FFF2-40B4-BE49-F238E27FC236}">
                <a16:creationId xmlns:a16="http://schemas.microsoft.com/office/drawing/2014/main" id="{EF3C06E2-DDAA-4C2F-B87B-5B9F94DDBA05}"/>
              </a:ext>
            </a:extLst>
          </p:cNvPr>
          <p:cNvPicPr>
            <a:picLocks noChangeAspect="1"/>
          </p:cNvPicPr>
          <p:nvPr/>
        </p:nvPicPr>
        <p:blipFill>
          <a:blip r:embed="rId5"/>
          <a:stretch>
            <a:fillRect/>
          </a:stretch>
        </p:blipFill>
        <p:spPr>
          <a:xfrm>
            <a:off x="10207452" y="143852"/>
            <a:ext cx="1679917" cy="915265"/>
          </a:xfrm>
          <a:prstGeom prst="rect">
            <a:avLst/>
          </a:prstGeom>
        </p:spPr>
      </p:pic>
      <p:pic>
        <p:nvPicPr>
          <p:cNvPr id="41" name="Picture 40">
            <a:extLst>
              <a:ext uri="{FF2B5EF4-FFF2-40B4-BE49-F238E27FC236}">
                <a16:creationId xmlns:a16="http://schemas.microsoft.com/office/drawing/2014/main" id="{A46C7C47-37EE-4127-8078-AC0B6AA58336}"/>
              </a:ext>
            </a:extLst>
          </p:cNvPr>
          <p:cNvPicPr>
            <a:picLocks noChangeAspect="1"/>
          </p:cNvPicPr>
          <p:nvPr/>
        </p:nvPicPr>
        <p:blipFill>
          <a:blip r:embed="rId2"/>
          <a:stretch>
            <a:fillRect/>
          </a:stretch>
        </p:blipFill>
        <p:spPr>
          <a:xfrm>
            <a:off x="1785417" y="6298830"/>
            <a:ext cx="298471" cy="229313"/>
          </a:xfrm>
          <a:prstGeom prst="rect">
            <a:avLst/>
          </a:prstGeom>
        </p:spPr>
      </p:pic>
      <p:pic>
        <p:nvPicPr>
          <p:cNvPr id="46" name="Picture 45">
            <a:extLst>
              <a:ext uri="{FF2B5EF4-FFF2-40B4-BE49-F238E27FC236}">
                <a16:creationId xmlns:a16="http://schemas.microsoft.com/office/drawing/2014/main" id="{3778119C-F864-4A67-8A27-0E5306B229C8}"/>
              </a:ext>
            </a:extLst>
          </p:cNvPr>
          <p:cNvPicPr>
            <a:picLocks noChangeAspect="1"/>
          </p:cNvPicPr>
          <p:nvPr/>
        </p:nvPicPr>
        <p:blipFill>
          <a:blip r:embed="rId2"/>
          <a:stretch>
            <a:fillRect/>
          </a:stretch>
        </p:blipFill>
        <p:spPr>
          <a:xfrm>
            <a:off x="3417491" y="6298829"/>
            <a:ext cx="298471" cy="229313"/>
          </a:xfrm>
          <a:prstGeom prst="rect">
            <a:avLst/>
          </a:prstGeom>
        </p:spPr>
      </p:pic>
      <p:pic>
        <p:nvPicPr>
          <p:cNvPr id="47" name="Picture 46">
            <a:extLst>
              <a:ext uri="{FF2B5EF4-FFF2-40B4-BE49-F238E27FC236}">
                <a16:creationId xmlns:a16="http://schemas.microsoft.com/office/drawing/2014/main" id="{54D9EAD1-D3A1-4F1C-B88E-1DEEA7A30CC1}"/>
              </a:ext>
            </a:extLst>
          </p:cNvPr>
          <p:cNvPicPr>
            <a:picLocks noChangeAspect="1"/>
          </p:cNvPicPr>
          <p:nvPr/>
        </p:nvPicPr>
        <p:blipFill>
          <a:blip r:embed="rId2"/>
          <a:stretch>
            <a:fillRect/>
          </a:stretch>
        </p:blipFill>
        <p:spPr>
          <a:xfrm>
            <a:off x="3749805" y="5281214"/>
            <a:ext cx="298471" cy="229313"/>
          </a:xfrm>
          <a:prstGeom prst="rect">
            <a:avLst/>
          </a:prstGeom>
        </p:spPr>
      </p:pic>
      <p:pic>
        <p:nvPicPr>
          <p:cNvPr id="48" name="Picture 47">
            <a:extLst>
              <a:ext uri="{FF2B5EF4-FFF2-40B4-BE49-F238E27FC236}">
                <a16:creationId xmlns:a16="http://schemas.microsoft.com/office/drawing/2014/main" id="{2A3F407C-1F3D-43C8-B62B-34ECD5E7CB7C}"/>
              </a:ext>
            </a:extLst>
          </p:cNvPr>
          <p:cNvPicPr>
            <a:picLocks noChangeAspect="1"/>
          </p:cNvPicPr>
          <p:nvPr/>
        </p:nvPicPr>
        <p:blipFill>
          <a:blip r:embed="rId2"/>
          <a:stretch>
            <a:fillRect/>
          </a:stretch>
        </p:blipFill>
        <p:spPr>
          <a:xfrm>
            <a:off x="2595854" y="4764315"/>
            <a:ext cx="298471" cy="229313"/>
          </a:xfrm>
          <a:prstGeom prst="rect">
            <a:avLst/>
          </a:prstGeom>
        </p:spPr>
      </p:pic>
      <p:sp>
        <p:nvSpPr>
          <p:cNvPr id="49" name="TextBox 48">
            <a:extLst>
              <a:ext uri="{FF2B5EF4-FFF2-40B4-BE49-F238E27FC236}">
                <a16:creationId xmlns:a16="http://schemas.microsoft.com/office/drawing/2014/main" id="{B5091264-6769-49A4-8A04-79A60CECA08C}"/>
              </a:ext>
            </a:extLst>
          </p:cNvPr>
          <p:cNvSpPr txBox="1"/>
          <p:nvPr/>
        </p:nvSpPr>
        <p:spPr>
          <a:xfrm>
            <a:off x="4620246" y="4982448"/>
            <a:ext cx="2869050" cy="1400383"/>
          </a:xfrm>
          <a:prstGeom prst="rect">
            <a:avLst/>
          </a:prstGeom>
          <a:noFill/>
        </p:spPr>
        <p:txBody>
          <a:bodyPr wrap="square" rtlCol="0">
            <a:spAutoFit/>
          </a:bodyPr>
          <a:lstStyle/>
          <a:p>
            <a:r>
              <a:rPr lang="en-GB" sz="1700" b="1" dirty="0">
                <a:solidFill>
                  <a:srgbClr val="FF0000"/>
                </a:solidFill>
              </a:rPr>
              <a:t>TIP</a:t>
            </a:r>
            <a:r>
              <a:rPr lang="en-GB" sz="1700" dirty="0">
                <a:solidFill>
                  <a:srgbClr val="FF0000"/>
                </a:solidFill>
              </a:rPr>
              <a:t>:</a:t>
            </a:r>
            <a:r>
              <a:rPr lang="en-GB" sz="1700" dirty="0"/>
              <a:t> If limited in terms of sports leaders or adult help have teams double up on each cone to avoid players waiting long periods for their go</a:t>
            </a:r>
          </a:p>
        </p:txBody>
      </p:sp>
      <p:pic>
        <p:nvPicPr>
          <p:cNvPr id="5" name="Picture 4" descr="A picture containing drawing&#10;&#10;Description automatically generated">
            <a:extLst>
              <a:ext uri="{FF2B5EF4-FFF2-40B4-BE49-F238E27FC236}">
                <a16:creationId xmlns:a16="http://schemas.microsoft.com/office/drawing/2014/main" id="{16E7E06F-F4C5-4DD1-9029-DF83F6E1DF4E}"/>
              </a:ext>
            </a:extLst>
          </p:cNvPr>
          <p:cNvPicPr>
            <a:picLocks noChangeAspect="1"/>
          </p:cNvPicPr>
          <p:nvPr/>
        </p:nvPicPr>
        <p:blipFill>
          <a:blip r:embed="rId6"/>
          <a:stretch>
            <a:fillRect/>
          </a:stretch>
        </p:blipFill>
        <p:spPr>
          <a:xfrm>
            <a:off x="617339" y="139571"/>
            <a:ext cx="781615" cy="1000281"/>
          </a:xfrm>
          <a:prstGeom prst="rect">
            <a:avLst/>
          </a:prstGeom>
        </p:spPr>
      </p:pic>
    </p:spTree>
    <p:extLst>
      <p:ext uri="{BB962C8B-B14F-4D97-AF65-F5344CB8AC3E}">
        <p14:creationId xmlns:p14="http://schemas.microsoft.com/office/powerpoint/2010/main" val="1302985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AD6BE-CBCD-4800-A2BB-3C1D4AA415A2}"/>
              </a:ext>
            </a:extLst>
          </p:cNvPr>
          <p:cNvSpPr>
            <a:spLocks noGrp="1"/>
          </p:cNvSpPr>
          <p:nvPr>
            <p:ph type="title"/>
          </p:nvPr>
        </p:nvSpPr>
        <p:spPr>
          <a:xfrm>
            <a:off x="1141413" y="208135"/>
            <a:ext cx="9905998" cy="941227"/>
          </a:xfrm>
        </p:spPr>
        <p:txBody>
          <a:bodyPr>
            <a:normAutofit/>
          </a:bodyPr>
          <a:lstStyle/>
          <a:p>
            <a:pPr algn="ctr"/>
            <a:r>
              <a:rPr lang="en-GB" dirty="0">
                <a:latin typeface="Adobe Gothic Std B" panose="020B0800000000000000" pitchFamily="34" charset="-128"/>
                <a:ea typeface="Adobe Gothic Std B" panose="020B0800000000000000" pitchFamily="34" charset="-128"/>
              </a:rPr>
              <a:t>Station 4: dribble &amp; shoot relay</a:t>
            </a:r>
          </a:p>
        </p:txBody>
      </p:sp>
      <p:sp>
        <p:nvSpPr>
          <p:cNvPr id="4" name="Content Placeholder 3">
            <a:extLst>
              <a:ext uri="{FF2B5EF4-FFF2-40B4-BE49-F238E27FC236}">
                <a16:creationId xmlns:a16="http://schemas.microsoft.com/office/drawing/2014/main" id="{3DE3350F-5589-44D1-98E9-B5728F7734C2}"/>
              </a:ext>
            </a:extLst>
          </p:cNvPr>
          <p:cNvSpPr>
            <a:spLocks noGrp="1"/>
          </p:cNvSpPr>
          <p:nvPr>
            <p:ph sz="half" idx="2"/>
          </p:nvPr>
        </p:nvSpPr>
        <p:spPr>
          <a:xfrm>
            <a:off x="6280414" y="1227284"/>
            <a:ext cx="5600740" cy="3926229"/>
          </a:xfrm>
        </p:spPr>
        <p:txBody>
          <a:bodyPr>
            <a:normAutofit fontScale="85000" lnSpcReduction="10000"/>
          </a:bodyPr>
          <a:lstStyle/>
          <a:p>
            <a:pPr marL="0" indent="0">
              <a:buNone/>
            </a:pPr>
            <a:r>
              <a:rPr lang="en-GB" sz="2200" u="sng" dirty="0">
                <a:solidFill>
                  <a:srgbClr val="FF0000"/>
                </a:solidFill>
                <a:latin typeface="Adobe Gothic Std B" panose="020B0800000000000000" pitchFamily="34" charset="-128"/>
                <a:ea typeface="Adobe Gothic Std B" panose="020B0800000000000000" pitchFamily="34" charset="-128"/>
              </a:rPr>
              <a:t>How to Play</a:t>
            </a:r>
          </a:p>
          <a:p>
            <a:r>
              <a:rPr lang="en-GB" sz="2000" dirty="0">
                <a:solidFill>
                  <a:schemeClr val="bg1"/>
                </a:solidFill>
              </a:rPr>
              <a:t>Players line up in a straight line behind their starting cone 6m from the basket or wall target</a:t>
            </a:r>
          </a:p>
          <a:p>
            <a:r>
              <a:rPr lang="en-GB" sz="2000" dirty="0">
                <a:solidFill>
                  <a:schemeClr val="bg1"/>
                </a:solidFill>
              </a:rPr>
              <a:t>Players in turn dribble the ball to their hula hoop placed 2m away from basket</a:t>
            </a:r>
          </a:p>
          <a:p>
            <a:r>
              <a:rPr lang="en-GB" sz="2000" dirty="0">
                <a:solidFill>
                  <a:schemeClr val="bg1"/>
                </a:solidFill>
              </a:rPr>
              <a:t>Players stop just before their hula hoop and jump into it landing on two feet and pivoting before shooting at the basket or wall target</a:t>
            </a:r>
          </a:p>
          <a:p>
            <a:r>
              <a:rPr lang="en-GB" sz="2000" dirty="0">
                <a:solidFill>
                  <a:schemeClr val="bg1"/>
                </a:solidFill>
              </a:rPr>
              <a:t>Players then retrieve their ball and dribble back to their team passing the ball to the next player to have their go</a:t>
            </a:r>
          </a:p>
          <a:p>
            <a:r>
              <a:rPr lang="en-GB" sz="2000" dirty="0">
                <a:solidFill>
                  <a:schemeClr val="bg1"/>
                </a:solidFill>
              </a:rPr>
              <a:t>5 minutes continuous game play for this activity</a:t>
            </a:r>
          </a:p>
          <a:p>
            <a:endParaRPr lang="en-GB" sz="2000" dirty="0">
              <a:solidFill>
                <a:schemeClr val="bg1"/>
              </a:solidFill>
            </a:endParaRPr>
          </a:p>
        </p:txBody>
      </p:sp>
      <p:pic>
        <p:nvPicPr>
          <p:cNvPr id="12" name="Picture 11">
            <a:extLst>
              <a:ext uri="{FF2B5EF4-FFF2-40B4-BE49-F238E27FC236}">
                <a16:creationId xmlns:a16="http://schemas.microsoft.com/office/drawing/2014/main" id="{87441561-8508-4A7F-B995-53A37EA9BC36}"/>
              </a:ext>
            </a:extLst>
          </p:cNvPr>
          <p:cNvPicPr>
            <a:picLocks noChangeAspect="1"/>
          </p:cNvPicPr>
          <p:nvPr/>
        </p:nvPicPr>
        <p:blipFill>
          <a:blip r:embed="rId2"/>
          <a:stretch>
            <a:fillRect/>
          </a:stretch>
        </p:blipFill>
        <p:spPr>
          <a:xfrm>
            <a:off x="3886723" y="5239688"/>
            <a:ext cx="353944" cy="353944"/>
          </a:xfrm>
          <a:prstGeom prst="rect">
            <a:avLst/>
          </a:prstGeom>
        </p:spPr>
      </p:pic>
      <p:sp>
        <p:nvSpPr>
          <p:cNvPr id="23" name="TextBox 22">
            <a:extLst>
              <a:ext uri="{FF2B5EF4-FFF2-40B4-BE49-F238E27FC236}">
                <a16:creationId xmlns:a16="http://schemas.microsoft.com/office/drawing/2014/main" id="{6ADDE218-6327-4530-99A8-2F83DAB76A26}"/>
              </a:ext>
            </a:extLst>
          </p:cNvPr>
          <p:cNvSpPr txBox="1"/>
          <p:nvPr/>
        </p:nvSpPr>
        <p:spPr>
          <a:xfrm>
            <a:off x="4782833" y="5155514"/>
            <a:ext cx="2782057" cy="1400383"/>
          </a:xfrm>
          <a:prstGeom prst="rect">
            <a:avLst/>
          </a:prstGeom>
          <a:noFill/>
        </p:spPr>
        <p:txBody>
          <a:bodyPr wrap="square" rtlCol="0">
            <a:spAutoFit/>
          </a:bodyPr>
          <a:lstStyle/>
          <a:p>
            <a:r>
              <a:rPr lang="en-GB" sz="1700" b="1" dirty="0">
                <a:solidFill>
                  <a:srgbClr val="FF0000"/>
                </a:solidFill>
              </a:rPr>
              <a:t>TIP</a:t>
            </a:r>
            <a:r>
              <a:rPr lang="en-GB" sz="1700" dirty="0">
                <a:solidFill>
                  <a:srgbClr val="FF0000"/>
                </a:solidFill>
              </a:rPr>
              <a:t>:</a:t>
            </a:r>
            <a:r>
              <a:rPr lang="en-GB" sz="1700" dirty="0"/>
              <a:t> Up to 3 teams can dribble &amp; shoot into the same basket (adds to the fun). </a:t>
            </a:r>
          </a:p>
          <a:p>
            <a:r>
              <a:rPr lang="en-GB" sz="1700" dirty="0"/>
              <a:t>Set this up from different angles in front of the basket </a:t>
            </a:r>
          </a:p>
        </p:txBody>
      </p:sp>
      <p:sp>
        <p:nvSpPr>
          <p:cNvPr id="32" name="TextBox 31">
            <a:extLst>
              <a:ext uri="{FF2B5EF4-FFF2-40B4-BE49-F238E27FC236}">
                <a16:creationId xmlns:a16="http://schemas.microsoft.com/office/drawing/2014/main" id="{60A718B1-A8C2-42A6-84ED-C9F06FB442A8}"/>
              </a:ext>
            </a:extLst>
          </p:cNvPr>
          <p:cNvSpPr txBox="1"/>
          <p:nvPr/>
        </p:nvSpPr>
        <p:spPr>
          <a:xfrm>
            <a:off x="617339" y="1251123"/>
            <a:ext cx="5141579" cy="2862322"/>
          </a:xfrm>
          <a:prstGeom prst="rect">
            <a:avLst/>
          </a:prstGeom>
          <a:noFill/>
        </p:spPr>
        <p:txBody>
          <a:bodyPr wrap="square" rtlCol="0">
            <a:spAutoFit/>
          </a:bodyPr>
          <a:lstStyle/>
          <a:p>
            <a:r>
              <a:rPr lang="en-GB" sz="2200" u="sng" dirty="0">
                <a:solidFill>
                  <a:srgbClr val="FF0000"/>
                </a:solidFill>
                <a:latin typeface="Adobe Gothic Std B" panose="020B0800000000000000" pitchFamily="34" charset="-128"/>
                <a:ea typeface="Adobe Gothic Std B" panose="020B0800000000000000" pitchFamily="34" charset="-128"/>
              </a:rPr>
              <a:t>Equipment &amp; Set Up</a:t>
            </a:r>
          </a:p>
          <a:p>
            <a:r>
              <a:rPr lang="en-GB" dirty="0">
                <a:solidFill>
                  <a:schemeClr val="bg1"/>
                </a:solidFill>
              </a:rPr>
              <a:t>	</a:t>
            </a:r>
          </a:p>
          <a:p>
            <a:r>
              <a:rPr lang="en-GB" dirty="0">
                <a:solidFill>
                  <a:schemeClr val="bg1"/>
                </a:solidFill>
              </a:rPr>
              <a:t>	</a:t>
            </a:r>
          </a:p>
          <a:p>
            <a:endParaRPr lang="en-GB" dirty="0">
              <a:solidFill>
                <a:schemeClr val="bg1"/>
              </a:solidFill>
            </a:endParaRPr>
          </a:p>
          <a:p>
            <a:r>
              <a:rPr lang="en-GB" dirty="0">
                <a:solidFill>
                  <a:schemeClr val="bg1"/>
                </a:solidFill>
              </a:rPr>
              <a:t>		</a:t>
            </a:r>
          </a:p>
          <a:p>
            <a:r>
              <a:rPr lang="en-GB" dirty="0">
                <a:solidFill>
                  <a:schemeClr val="bg1"/>
                </a:solidFill>
              </a:rPr>
              <a:t>	</a:t>
            </a:r>
            <a:endParaRPr lang="en-GB" sz="1000" dirty="0">
              <a:solidFill>
                <a:schemeClr val="bg1"/>
              </a:solidFill>
            </a:endParaRPr>
          </a:p>
          <a:p>
            <a:endParaRPr lang="en-GB" dirty="0">
              <a:solidFill>
                <a:schemeClr val="bg1"/>
              </a:solidFill>
            </a:endParaRPr>
          </a:p>
          <a:p>
            <a:r>
              <a:rPr lang="en-GB" dirty="0">
                <a:solidFill>
                  <a:schemeClr val="bg1"/>
                </a:solidFill>
              </a:rPr>
              <a:t>	</a:t>
            </a:r>
          </a:p>
          <a:p>
            <a:r>
              <a:rPr lang="en-GB" dirty="0">
                <a:solidFill>
                  <a:schemeClr val="bg1"/>
                </a:solidFill>
              </a:rPr>
              <a:t> </a:t>
            </a:r>
          </a:p>
          <a:p>
            <a:endParaRPr lang="en-GB" sz="1400" dirty="0">
              <a:solidFill>
                <a:schemeClr val="bg1"/>
              </a:solidFill>
            </a:endParaRPr>
          </a:p>
        </p:txBody>
      </p:sp>
      <p:pic>
        <p:nvPicPr>
          <p:cNvPr id="33" name="Picture 32">
            <a:extLst>
              <a:ext uri="{FF2B5EF4-FFF2-40B4-BE49-F238E27FC236}">
                <a16:creationId xmlns:a16="http://schemas.microsoft.com/office/drawing/2014/main" id="{BDF06361-70B9-41A6-BBDA-A4693D145E7B}"/>
              </a:ext>
            </a:extLst>
          </p:cNvPr>
          <p:cNvPicPr>
            <a:picLocks noChangeAspect="1"/>
          </p:cNvPicPr>
          <p:nvPr/>
        </p:nvPicPr>
        <p:blipFill>
          <a:blip r:embed="rId2"/>
          <a:stretch>
            <a:fillRect/>
          </a:stretch>
        </p:blipFill>
        <p:spPr>
          <a:xfrm>
            <a:off x="816001" y="1959827"/>
            <a:ext cx="246840" cy="246840"/>
          </a:xfrm>
          <a:prstGeom prst="rect">
            <a:avLst/>
          </a:prstGeom>
        </p:spPr>
      </p:pic>
      <p:pic>
        <p:nvPicPr>
          <p:cNvPr id="34" name="Picture 33">
            <a:extLst>
              <a:ext uri="{FF2B5EF4-FFF2-40B4-BE49-F238E27FC236}">
                <a16:creationId xmlns:a16="http://schemas.microsoft.com/office/drawing/2014/main" id="{92657738-123C-4DBD-9EBB-FA309D9949A0}"/>
              </a:ext>
            </a:extLst>
          </p:cNvPr>
          <p:cNvPicPr>
            <a:picLocks noChangeAspect="1"/>
          </p:cNvPicPr>
          <p:nvPr/>
        </p:nvPicPr>
        <p:blipFill>
          <a:blip r:embed="rId2"/>
          <a:stretch>
            <a:fillRect/>
          </a:stretch>
        </p:blipFill>
        <p:spPr>
          <a:xfrm>
            <a:off x="816001" y="2400714"/>
            <a:ext cx="246840" cy="246840"/>
          </a:xfrm>
          <a:prstGeom prst="rect">
            <a:avLst/>
          </a:prstGeom>
        </p:spPr>
      </p:pic>
      <p:pic>
        <p:nvPicPr>
          <p:cNvPr id="35" name="Picture 34">
            <a:extLst>
              <a:ext uri="{FF2B5EF4-FFF2-40B4-BE49-F238E27FC236}">
                <a16:creationId xmlns:a16="http://schemas.microsoft.com/office/drawing/2014/main" id="{207D9B95-E127-46AF-9084-8069E1922729}"/>
              </a:ext>
            </a:extLst>
          </p:cNvPr>
          <p:cNvPicPr>
            <a:picLocks noChangeAspect="1"/>
          </p:cNvPicPr>
          <p:nvPr/>
        </p:nvPicPr>
        <p:blipFill>
          <a:blip r:embed="rId2"/>
          <a:stretch>
            <a:fillRect/>
          </a:stretch>
        </p:blipFill>
        <p:spPr>
          <a:xfrm>
            <a:off x="828670" y="2855952"/>
            <a:ext cx="246840" cy="246840"/>
          </a:xfrm>
          <a:prstGeom prst="rect">
            <a:avLst/>
          </a:prstGeom>
        </p:spPr>
      </p:pic>
      <p:pic>
        <p:nvPicPr>
          <p:cNvPr id="36" name="Picture 35">
            <a:extLst>
              <a:ext uri="{FF2B5EF4-FFF2-40B4-BE49-F238E27FC236}">
                <a16:creationId xmlns:a16="http://schemas.microsoft.com/office/drawing/2014/main" id="{7A538DAF-DA21-4CB7-A885-F673B460DD55}"/>
              </a:ext>
            </a:extLst>
          </p:cNvPr>
          <p:cNvPicPr>
            <a:picLocks noChangeAspect="1"/>
          </p:cNvPicPr>
          <p:nvPr/>
        </p:nvPicPr>
        <p:blipFill>
          <a:blip r:embed="rId2"/>
          <a:stretch>
            <a:fillRect/>
          </a:stretch>
        </p:blipFill>
        <p:spPr>
          <a:xfrm>
            <a:off x="828670" y="3318074"/>
            <a:ext cx="238884" cy="238884"/>
          </a:xfrm>
          <a:prstGeom prst="rect">
            <a:avLst/>
          </a:prstGeom>
        </p:spPr>
      </p:pic>
      <p:sp>
        <p:nvSpPr>
          <p:cNvPr id="37" name="TextBox 36">
            <a:extLst>
              <a:ext uri="{FF2B5EF4-FFF2-40B4-BE49-F238E27FC236}">
                <a16:creationId xmlns:a16="http://schemas.microsoft.com/office/drawing/2014/main" id="{A8C59BD3-6E51-4D5C-A923-2A0B8ACEFB9B}"/>
              </a:ext>
            </a:extLst>
          </p:cNvPr>
          <p:cNvSpPr txBox="1"/>
          <p:nvPr/>
        </p:nvSpPr>
        <p:spPr>
          <a:xfrm>
            <a:off x="1113653" y="2312952"/>
            <a:ext cx="4906148" cy="369332"/>
          </a:xfrm>
          <a:prstGeom prst="rect">
            <a:avLst/>
          </a:prstGeom>
          <a:noFill/>
        </p:spPr>
        <p:txBody>
          <a:bodyPr wrap="square" rtlCol="0">
            <a:spAutoFit/>
          </a:bodyPr>
          <a:lstStyle/>
          <a:p>
            <a:r>
              <a:rPr lang="en-GB" dirty="0">
                <a:solidFill>
                  <a:schemeClr val="bg1"/>
                </a:solidFill>
              </a:rPr>
              <a:t>One Basketball per team</a:t>
            </a:r>
            <a:endParaRPr lang="en-GB" sz="1500" dirty="0"/>
          </a:p>
        </p:txBody>
      </p:sp>
      <p:sp>
        <p:nvSpPr>
          <p:cNvPr id="38" name="TextBox 37">
            <a:extLst>
              <a:ext uri="{FF2B5EF4-FFF2-40B4-BE49-F238E27FC236}">
                <a16:creationId xmlns:a16="http://schemas.microsoft.com/office/drawing/2014/main" id="{D4B6A2B6-D81D-42BD-B1A7-161436C08FB2}"/>
              </a:ext>
            </a:extLst>
          </p:cNvPr>
          <p:cNvSpPr txBox="1"/>
          <p:nvPr/>
        </p:nvSpPr>
        <p:spPr>
          <a:xfrm>
            <a:off x="1113654" y="1906031"/>
            <a:ext cx="2869050" cy="369332"/>
          </a:xfrm>
          <a:prstGeom prst="rect">
            <a:avLst/>
          </a:prstGeom>
          <a:noFill/>
        </p:spPr>
        <p:txBody>
          <a:bodyPr wrap="square" rtlCol="0">
            <a:spAutoFit/>
          </a:bodyPr>
          <a:lstStyle/>
          <a:p>
            <a:r>
              <a:rPr lang="en-GB" dirty="0">
                <a:solidFill>
                  <a:schemeClr val="bg1"/>
                </a:solidFill>
              </a:rPr>
              <a:t>Teams of 5 players</a:t>
            </a:r>
            <a:endParaRPr lang="en-GB" dirty="0"/>
          </a:p>
        </p:txBody>
      </p:sp>
      <p:sp>
        <p:nvSpPr>
          <p:cNvPr id="39" name="TextBox 38">
            <a:extLst>
              <a:ext uri="{FF2B5EF4-FFF2-40B4-BE49-F238E27FC236}">
                <a16:creationId xmlns:a16="http://schemas.microsoft.com/office/drawing/2014/main" id="{0EA3F3CB-14DA-4F69-99AF-CF2C48557C6B}"/>
              </a:ext>
            </a:extLst>
          </p:cNvPr>
          <p:cNvSpPr txBox="1"/>
          <p:nvPr/>
        </p:nvSpPr>
        <p:spPr>
          <a:xfrm>
            <a:off x="1113653" y="2773186"/>
            <a:ext cx="4645265" cy="369332"/>
          </a:xfrm>
          <a:prstGeom prst="rect">
            <a:avLst/>
          </a:prstGeom>
          <a:noFill/>
        </p:spPr>
        <p:txBody>
          <a:bodyPr wrap="square" rtlCol="0">
            <a:spAutoFit/>
          </a:bodyPr>
          <a:lstStyle/>
          <a:p>
            <a:r>
              <a:rPr lang="en-GB" dirty="0">
                <a:solidFill>
                  <a:schemeClr val="bg1"/>
                </a:solidFill>
              </a:rPr>
              <a:t>Marker cones or Floor spots and Hula Hoops</a:t>
            </a:r>
            <a:endParaRPr lang="en-GB" dirty="0"/>
          </a:p>
        </p:txBody>
      </p:sp>
      <p:sp>
        <p:nvSpPr>
          <p:cNvPr id="40" name="TextBox 39">
            <a:extLst>
              <a:ext uri="{FF2B5EF4-FFF2-40B4-BE49-F238E27FC236}">
                <a16:creationId xmlns:a16="http://schemas.microsoft.com/office/drawing/2014/main" id="{CA6FCCA5-1B90-41A1-9258-EBFE31657EB1}"/>
              </a:ext>
            </a:extLst>
          </p:cNvPr>
          <p:cNvSpPr txBox="1"/>
          <p:nvPr/>
        </p:nvSpPr>
        <p:spPr>
          <a:xfrm>
            <a:off x="1113654" y="3252850"/>
            <a:ext cx="4760782" cy="369332"/>
          </a:xfrm>
          <a:prstGeom prst="rect">
            <a:avLst/>
          </a:prstGeom>
          <a:noFill/>
        </p:spPr>
        <p:txBody>
          <a:bodyPr wrap="square" rtlCol="0">
            <a:spAutoFit/>
          </a:bodyPr>
          <a:lstStyle/>
          <a:p>
            <a:r>
              <a:rPr lang="en-GB" dirty="0">
                <a:solidFill>
                  <a:schemeClr val="bg1"/>
                </a:solidFill>
              </a:rPr>
              <a:t>Basketball Hoop(s) or Wall target(s) </a:t>
            </a:r>
            <a:endParaRPr lang="en-GB" dirty="0"/>
          </a:p>
        </p:txBody>
      </p:sp>
      <p:pic>
        <p:nvPicPr>
          <p:cNvPr id="42" name="Picture 41">
            <a:extLst>
              <a:ext uri="{FF2B5EF4-FFF2-40B4-BE49-F238E27FC236}">
                <a16:creationId xmlns:a16="http://schemas.microsoft.com/office/drawing/2014/main" id="{8729814A-407D-4A27-BAFC-1131E63CB7EC}"/>
              </a:ext>
            </a:extLst>
          </p:cNvPr>
          <p:cNvPicPr>
            <a:picLocks noChangeAspect="1"/>
          </p:cNvPicPr>
          <p:nvPr/>
        </p:nvPicPr>
        <p:blipFill>
          <a:blip r:embed="rId3"/>
          <a:stretch>
            <a:fillRect/>
          </a:stretch>
        </p:blipFill>
        <p:spPr>
          <a:xfrm>
            <a:off x="617681" y="3824676"/>
            <a:ext cx="584092" cy="535037"/>
          </a:xfrm>
          <a:prstGeom prst="rect">
            <a:avLst/>
          </a:prstGeom>
        </p:spPr>
      </p:pic>
      <p:sp>
        <p:nvSpPr>
          <p:cNvPr id="43" name="TextBox 42">
            <a:extLst>
              <a:ext uri="{FF2B5EF4-FFF2-40B4-BE49-F238E27FC236}">
                <a16:creationId xmlns:a16="http://schemas.microsoft.com/office/drawing/2014/main" id="{491D62EA-5A66-412A-AB75-44AFA2B15FA5}"/>
              </a:ext>
            </a:extLst>
          </p:cNvPr>
          <p:cNvSpPr txBox="1"/>
          <p:nvPr/>
        </p:nvSpPr>
        <p:spPr>
          <a:xfrm>
            <a:off x="1240084" y="3775607"/>
            <a:ext cx="4667717" cy="923330"/>
          </a:xfrm>
          <a:prstGeom prst="rect">
            <a:avLst/>
          </a:prstGeom>
          <a:noFill/>
        </p:spPr>
        <p:txBody>
          <a:bodyPr wrap="square" rtlCol="0">
            <a:spAutoFit/>
          </a:bodyPr>
          <a:lstStyle/>
          <a:p>
            <a:r>
              <a:rPr lang="en-GB" sz="2000" dirty="0">
                <a:solidFill>
                  <a:srgbClr val="FF0000"/>
                </a:solidFill>
              </a:rPr>
              <a:t>Scoring:</a:t>
            </a:r>
            <a:r>
              <a:rPr lang="en-GB" sz="2000" dirty="0">
                <a:solidFill>
                  <a:schemeClr val="bg1"/>
                </a:solidFill>
              </a:rPr>
              <a:t> </a:t>
            </a:r>
            <a:r>
              <a:rPr lang="en-GB" sz="1700" dirty="0">
                <a:solidFill>
                  <a:schemeClr val="bg1"/>
                </a:solidFill>
              </a:rPr>
              <a:t>2 points for each basket or wall target hit. Add up the total number of points that the team scores in 3 minutes</a:t>
            </a:r>
            <a:endParaRPr lang="en-GB" sz="1700" dirty="0"/>
          </a:p>
        </p:txBody>
      </p:sp>
      <p:pic>
        <p:nvPicPr>
          <p:cNvPr id="45" name="Picture 44">
            <a:extLst>
              <a:ext uri="{FF2B5EF4-FFF2-40B4-BE49-F238E27FC236}">
                <a16:creationId xmlns:a16="http://schemas.microsoft.com/office/drawing/2014/main" id="{EF3C06E2-DDAA-4C2F-B87B-5B9F94DDBA05}"/>
              </a:ext>
            </a:extLst>
          </p:cNvPr>
          <p:cNvPicPr>
            <a:picLocks noChangeAspect="1"/>
          </p:cNvPicPr>
          <p:nvPr/>
        </p:nvPicPr>
        <p:blipFill>
          <a:blip r:embed="rId4"/>
          <a:stretch>
            <a:fillRect/>
          </a:stretch>
        </p:blipFill>
        <p:spPr>
          <a:xfrm>
            <a:off x="10443758" y="143852"/>
            <a:ext cx="1443611" cy="786519"/>
          </a:xfrm>
          <a:prstGeom prst="rect">
            <a:avLst/>
          </a:prstGeom>
        </p:spPr>
      </p:pic>
      <p:pic>
        <p:nvPicPr>
          <p:cNvPr id="5" name="Picture 4">
            <a:extLst>
              <a:ext uri="{FF2B5EF4-FFF2-40B4-BE49-F238E27FC236}">
                <a16:creationId xmlns:a16="http://schemas.microsoft.com/office/drawing/2014/main" id="{ED22631E-06B3-48EA-BFFA-E0CACE3F733F}"/>
              </a:ext>
            </a:extLst>
          </p:cNvPr>
          <p:cNvPicPr>
            <a:picLocks noChangeAspect="1"/>
          </p:cNvPicPr>
          <p:nvPr/>
        </p:nvPicPr>
        <p:blipFill>
          <a:blip r:embed="rId5"/>
          <a:stretch>
            <a:fillRect/>
          </a:stretch>
        </p:blipFill>
        <p:spPr>
          <a:xfrm>
            <a:off x="1054350" y="4928401"/>
            <a:ext cx="653788" cy="1153954"/>
          </a:xfrm>
          <a:prstGeom prst="rect">
            <a:avLst/>
          </a:prstGeom>
        </p:spPr>
      </p:pic>
      <p:pic>
        <p:nvPicPr>
          <p:cNvPr id="48" name="Picture 47">
            <a:extLst>
              <a:ext uri="{FF2B5EF4-FFF2-40B4-BE49-F238E27FC236}">
                <a16:creationId xmlns:a16="http://schemas.microsoft.com/office/drawing/2014/main" id="{CBBF3FC3-BB01-40A3-BB8F-D02EE9980D34}"/>
              </a:ext>
            </a:extLst>
          </p:cNvPr>
          <p:cNvPicPr>
            <a:picLocks noChangeAspect="1"/>
          </p:cNvPicPr>
          <p:nvPr/>
        </p:nvPicPr>
        <p:blipFill>
          <a:blip r:embed="rId6"/>
          <a:stretch>
            <a:fillRect/>
          </a:stretch>
        </p:blipFill>
        <p:spPr>
          <a:xfrm>
            <a:off x="3908828" y="5764804"/>
            <a:ext cx="333339" cy="256102"/>
          </a:xfrm>
          <a:prstGeom prst="rect">
            <a:avLst/>
          </a:prstGeom>
        </p:spPr>
      </p:pic>
      <p:sp>
        <p:nvSpPr>
          <p:cNvPr id="54" name="TextBox 53">
            <a:extLst>
              <a:ext uri="{FF2B5EF4-FFF2-40B4-BE49-F238E27FC236}">
                <a16:creationId xmlns:a16="http://schemas.microsoft.com/office/drawing/2014/main" id="{D30A36BA-E490-415A-9689-9F835BEFE708}"/>
              </a:ext>
            </a:extLst>
          </p:cNvPr>
          <p:cNvSpPr txBox="1"/>
          <p:nvPr/>
        </p:nvSpPr>
        <p:spPr>
          <a:xfrm>
            <a:off x="3850919" y="6174979"/>
            <a:ext cx="449155" cy="307777"/>
          </a:xfrm>
          <a:prstGeom prst="rect">
            <a:avLst/>
          </a:prstGeom>
          <a:noFill/>
        </p:spPr>
        <p:txBody>
          <a:bodyPr wrap="square" rtlCol="0">
            <a:spAutoFit/>
          </a:bodyPr>
          <a:lstStyle/>
          <a:p>
            <a:r>
              <a:rPr lang="en-GB" sz="1400" dirty="0"/>
              <a:t>6m</a:t>
            </a:r>
          </a:p>
        </p:txBody>
      </p:sp>
      <p:sp>
        <p:nvSpPr>
          <p:cNvPr id="57" name="TextBox 56">
            <a:extLst>
              <a:ext uri="{FF2B5EF4-FFF2-40B4-BE49-F238E27FC236}">
                <a16:creationId xmlns:a16="http://schemas.microsoft.com/office/drawing/2014/main" id="{0B9AFE9B-732C-4CDA-A9BC-E600F87EE5CB}"/>
              </a:ext>
            </a:extLst>
          </p:cNvPr>
          <p:cNvSpPr txBox="1"/>
          <p:nvPr/>
        </p:nvSpPr>
        <p:spPr>
          <a:xfrm>
            <a:off x="1797497" y="6163981"/>
            <a:ext cx="1255191" cy="307777"/>
          </a:xfrm>
          <a:prstGeom prst="rect">
            <a:avLst/>
          </a:prstGeom>
          <a:noFill/>
        </p:spPr>
        <p:txBody>
          <a:bodyPr wrap="square" rtlCol="0">
            <a:spAutoFit/>
          </a:bodyPr>
          <a:lstStyle/>
          <a:p>
            <a:r>
              <a:rPr lang="en-GB" sz="1400" dirty="0"/>
              <a:t>1.5m or 2m</a:t>
            </a:r>
          </a:p>
        </p:txBody>
      </p:sp>
      <p:pic>
        <p:nvPicPr>
          <p:cNvPr id="60" name="Picture 59">
            <a:extLst>
              <a:ext uri="{FF2B5EF4-FFF2-40B4-BE49-F238E27FC236}">
                <a16:creationId xmlns:a16="http://schemas.microsoft.com/office/drawing/2014/main" id="{EA2590EE-B660-47DE-B69A-6DDC1B648EC5}"/>
              </a:ext>
            </a:extLst>
          </p:cNvPr>
          <p:cNvPicPr>
            <a:picLocks noChangeAspect="1"/>
          </p:cNvPicPr>
          <p:nvPr/>
        </p:nvPicPr>
        <p:blipFill>
          <a:blip r:embed="rId2"/>
          <a:stretch>
            <a:fillRect/>
          </a:stretch>
        </p:blipFill>
        <p:spPr>
          <a:xfrm>
            <a:off x="7969848" y="5563131"/>
            <a:ext cx="246840" cy="246840"/>
          </a:xfrm>
          <a:prstGeom prst="rect">
            <a:avLst/>
          </a:prstGeom>
        </p:spPr>
      </p:pic>
      <p:pic>
        <p:nvPicPr>
          <p:cNvPr id="61" name="Picture 60">
            <a:extLst>
              <a:ext uri="{FF2B5EF4-FFF2-40B4-BE49-F238E27FC236}">
                <a16:creationId xmlns:a16="http://schemas.microsoft.com/office/drawing/2014/main" id="{036E89EB-2C69-4CD2-BB38-7C9263A26177}"/>
              </a:ext>
            </a:extLst>
          </p:cNvPr>
          <p:cNvPicPr>
            <a:picLocks noChangeAspect="1"/>
          </p:cNvPicPr>
          <p:nvPr/>
        </p:nvPicPr>
        <p:blipFill>
          <a:blip r:embed="rId2"/>
          <a:stretch>
            <a:fillRect/>
          </a:stretch>
        </p:blipFill>
        <p:spPr>
          <a:xfrm rot="21238038">
            <a:off x="7982136" y="6082355"/>
            <a:ext cx="246840" cy="246840"/>
          </a:xfrm>
          <a:prstGeom prst="rect">
            <a:avLst/>
          </a:prstGeom>
        </p:spPr>
      </p:pic>
      <p:sp>
        <p:nvSpPr>
          <p:cNvPr id="62" name="TextBox 61">
            <a:extLst>
              <a:ext uri="{FF2B5EF4-FFF2-40B4-BE49-F238E27FC236}">
                <a16:creationId xmlns:a16="http://schemas.microsoft.com/office/drawing/2014/main" id="{782EF5F1-720A-4F69-BE76-4CA309774A49}"/>
              </a:ext>
            </a:extLst>
          </p:cNvPr>
          <p:cNvSpPr txBox="1"/>
          <p:nvPr/>
        </p:nvSpPr>
        <p:spPr>
          <a:xfrm>
            <a:off x="8263591" y="5501762"/>
            <a:ext cx="3352208" cy="353943"/>
          </a:xfrm>
          <a:prstGeom prst="rect">
            <a:avLst/>
          </a:prstGeom>
          <a:noFill/>
        </p:spPr>
        <p:txBody>
          <a:bodyPr wrap="square" rtlCol="0">
            <a:spAutoFit/>
          </a:bodyPr>
          <a:lstStyle/>
          <a:p>
            <a:r>
              <a:rPr lang="en-GB" sz="1700" dirty="0"/>
              <a:t>Remember the dribbling key points</a:t>
            </a:r>
          </a:p>
        </p:txBody>
      </p:sp>
      <p:sp>
        <p:nvSpPr>
          <p:cNvPr id="63" name="TextBox 62">
            <a:extLst>
              <a:ext uri="{FF2B5EF4-FFF2-40B4-BE49-F238E27FC236}">
                <a16:creationId xmlns:a16="http://schemas.microsoft.com/office/drawing/2014/main" id="{11745486-BFB4-43CC-9B7D-9DB19D6B8FF4}"/>
              </a:ext>
            </a:extLst>
          </p:cNvPr>
          <p:cNvSpPr txBox="1"/>
          <p:nvPr/>
        </p:nvSpPr>
        <p:spPr>
          <a:xfrm>
            <a:off x="8263591" y="5998007"/>
            <a:ext cx="3352208" cy="353943"/>
          </a:xfrm>
          <a:prstGeom prst="rect">
            <a:avLst/>
          </a:prstGeom>
          <a:noFill/>
        </p:spPr>
        <p:txBody>
          <a:bodyPr wrap="square" rtlCol="0">
            <a:spAutoFit/>
          </a:bodyPr>
          <a:lstStyle/>
          <a:p>
            <a:r>
              <a:rPr lang="en-GB" sz="1700" dirty="0"/>
              <a:t>Remember the shooting key points </a:t>
            </a:r>
          </a:p>
        </p:txBody>
      </p:sp>
      <p:sp>
        <p:nvSpPr>
          <p:cNvPr id="3" name="Circle: Hollow 2">
            <a:extLst>
              <a:ext uri="{FF2B5EF4-FFF2-40B4-BE49-F238E27FC236}">
                <a16:creationId xmlns:a16="http://schemas.microsoft.com/office/drawing/2014/main" id="{05817D6D-59C0-4F7B-930F-9828DDFE7490}"/>
              </a:ext>
            </a:extLst>
          </p:cNvPr>
          <p:cNvSpPr/>
          <p:nvPr/>
        </p:nvSpPr>
        <p:spPr>
          <a:xfrm>
            <a:off x="2030698" y="5772576"/>
            <a:ext cx="412129" cy="248330"/>
          </a:xfrm>
          <a:prstGeom prst="don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cxnSp>
        <p:nvCxnSpPr>
          <p:cNvPr id="10" name="Straight Arrow Connector 9">
            <a:extLst>
              <a:ext uri="{FF2B5EF4-FFF2-40B4-BE49-F238E27FC236}">
                <a16:creationId xmlns:a16="http://schemas.microsoft.com/office/drawing/2014/main" id="{64CA7521-BB69-464F-9E26-50D86A2A41F8}"/>
              </a:ext>
            </a:extLst>
          </p:cNvPr>
          <p:cNvCxnSpPr>
            <a:endCxn id="54" idx="1"/>
          </p:cNvCxnSpPr>
          <p:nvPr/>
        </p:nvCxnSpPr>
        <p:spPr>
          <a:xfrm>
            <a:off x="2827606" y="6317870"/>
            <a:ext cx="1023313" cy="109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ACA51A29-EE2F-4ABA-97E1-A8C05BBE8313}"/>
              </a:ext>
            </a:extLst>
          </p:cNvPr>
          <p:cNvCxnSpPr>
            <a:endCxn id="57" idx="1"/>
          </p:cNvCxnSpPr>
          <p:nvPr/>
        </p:nvCxnSpPr>
        <p:spPr>
          <a:xfrm>
            <a:off x="1240084" y="6317870"/>
            <a:ext cx="557413"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7" name="Picture 6" descr="A picture containing drawing&#10;&#10;Description automatically generated">
            <a:extLst>
              <a:ext uri="{FF2B5EF4-FFF2-40B4-BE49-F238E27FC236}">
                <a16:creationId xmlns:a16="http://schemas.microsoft.com/office/drawing/2014/main" id="{13F2648D-1FDC-4CF6-A831-A723C616843C}"/>
              </a:ext>
            </a:extLst>
          </p:cNvPr>
          <p:cNvPicPr>
            <a:picLocks noChangeAspect="1"/>
          </p:cNvPicPr>
          <p:nvPr/>
        </p:nvPicPr>
        <p:blipFill>
          <a:blip r:embed="rId7"/>
          <a:stretch>
            <a:fillRect/>
          </a:stretch>
        </p:blipFill>
        <p:spPr>
          <a:xfrm>
            <a:off x="511023" y="125430"/>
            <a:ext cx="801961" cy="1026319"/>
          </a:xfrm>
          <a:prstGeom prst="rect">
            <a:avLst/>
          </a:prstGeom>
        </p:spPr>
      </p:pic>
    </p:spTree>
    <p:extLst>
      <p:ext uri="{BB962C8B-B14F-4D97-AF65-F5344CB8AC3E}">
        <p14:creationId xmlns:p14="http://schemas.microsoft.com/office/powerpoint/2010/main" val="3126863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AD6BE-CBCD-4800-A2BB-3C1D4AA415A2}"/>
              </a:ext>
            </a:extLst>
          </p:cNvPr>
          <p:cNvSpPr>
            <a:spLocks noGrp="1"/>
          </p:cNvSpPr>
          <p:nvPr>
            <p:ph type="title"/>
          </p:nvPr>
        </p:nvSpPr>
        <p:spPr>
          <a:xfrm>
            <a:off x="1141413" y="208135"/>
            <a:ext cx="9905998" cy="941227"/>
          </a:xfrm>
        </p:spPr>
        <p:txBody>
          <a:bodyPr/>
          <a:lstStyle/>
          <a:p>
            <a:pPr algn="ctr"/>
            <a:r>
              <a:rPr lang="en-GB" dirty="0">
                <a:latin typeface="Adobe Gothic Std B" panose="020B0800000000000000" pitchFamily="34" charset="-128"/>
                <a:ea typeface="Adobe Gothic Std B" panose="020B0800000000000000" pitchFamily="34" charset="-128"/>
              </a:rPr>
              <a:t>Station 5: target bounce relay </a:t>
            </a:r>
          </a:p>
        </p:txBody>
      </p:sp>
      <p:sp>
        <p:nvSpPr>
          <p:cNvPr id="4" name="Content Placeholder 3">
            <a:extLst>
              <a:ext uri="{FF2B5EF4-FFF2-40B4-BE49-F238E27FC236}">
                <a16:creationId xmlns:a16="http://schemas.microsoft.com/office/drawing/2014/main" id="{3DE3350F-5589-44D1-98E9-B5728F7734C2}"/>
              </a:ext>
            </a:extLst>
          </p:cNvPr>
          <p:cNvSpPr>
            <a:spLocks noGrp="1"/>
          </p:cNvSpPr>
          <p:nvPr>
            <p:ph sz="half" idx="2"/>
          </p:nvPr>
        </p:nvSpPr>
        <p:spPr>
          <a:xfrm>
            <a:off x="6286628" y="1294290"/>
            <a:ext cx="5249305" cy="4144431"/>
          </a:xfrm>
        </p:spPr>
        <p:txBody>
          <a:bodyPr>
            <a:normAutofit fontScale="92500" lnSpcReduction="20000"/>
          </a:bodyPr>
          <a:lstStyle/>
          <a:p>
            <a:pPr marL="0" indent="0">
              <a:buNone/>
            </a:pPr>
            <a:r>
              <a:rPr lang="en-GB" sz="2200" u="sng" dirty="0">
                <a:solidFill>
                  <a:srgbClr val="FF0000"/>
                </a:solidFill>
                <a:latin typeface="Adobe Gothic Std B" panose="020B0800000000000000" pitchFamily="34" charset="-128"/>
                <a:ea typeface="Adobe Gothic Std B" panose="020B0800000000000000" pitchFamily="34" charset="-128"/>
              </a:rPr>
              <a:t>How to Play</a:t>
            </a:r>
          </a:p>
          <a:p>
            <a:r>
              <a:rPr lang="en-GB" sz="2000" dirty="0">
                <a:solidFill>
                  <a:schemeClr val="bg1"/>
                </a:solidFill>
              </a:rPr>
              <a:t>Players line up 3 behind one cone and 2 behind the other cone facing towards each other</a:t>
            </a:r>
          </a:p>
          <a:p>
            <a:r>
              <a:rPr lang="en-GB" sz="2000" dirty="0">
                <a:solidFill>
                  <a:schemeClr val="bg1"/>
                </a:solidFill>
              </a:rPr>
              <a:t>The first player Bounce Passes the ball to the opposite player aiming to land the ball so that it bounces on the floor sport and reaches their partner after just one bounce. They then go to the back of their line.</a:t>
            </a:r>
          </a:p>
          <a:p>
            <a:r>
              <a:rPr lang="en-GB" sz="2000" dirty="0">
                <a:solidFill>
                  <a:schemeClr val="bg1"/>
                </a:solidFill>
              </a:rPr>
              <a:t>The player opposite catches the ball and bounce passes the ball back to the next player opposite and goes to the back of their line</a:t>
            </a:r>
          </a:p>
          <a:p>
            <a:r>
              <a:rPr lang="en-GB" sz="2000" dirty="0">
                <a:solidFill>
                  <a:schemeClr val="bg1"/>
                </a:solidFill>
              </a:rPr>
              <a:t>This passing ‘rally’ then continues for 3 minutes </a:t>
            </a:r>
          </a:p>
          <a:p>
            <a:endParaRPr lang="en-GB" sz="2000" dirty="0">
              <a:solidFill>
                <a:schemeClr val="bg1"/>
              </a:solidFill>
            </a:endParaRPr>
          </a:p>
        </p:txBody>
      </p:sp>
      <p:pic>
        <p:nvPicPr>
          <p:cNvPr id="6" name="Picture 5">
            <a:extLst>
              <a:ext uri="{FF2B5EF4-FFF2-40B4-BE49-F238E27FC236}">
                <a16:creationId xmlns:a16="http://schemas.microsoft.com/office/drawing/2014/main" id="{D6374F54-9EF4-4018-8467-974F7F19C0B6}"/>
              </a:ext>
            </a:extLst>
          </p:cNvPr>
          <p:cNvPicPr>
            <a:picLocks noChangeAspect="1"/>
          </p:cNvPicPr>
          <p:nvPr/>
        </p:nvPicPr>
        <p:blipFill>
          <a:blip r:embed="rId2"/>
          <a:stretch>
            <a:fillRect/>
          </a:stretch>
        </p:blipFill>
        <p:spPr>
          <a:xfrm>
            <a:off x="1344126" y="5819022"/>
            <a:ext cx="321283" cy="246840"/>
          </a:xfrm>
          <a:prstGeom prst="rect">
            <a:avLst/>
          </a:prstGeom>
        </p:spPr>
      </p:pic>
      <p:pic>
        <p:nvPicPr>
          <p:cNvPr id="12" name="Picture 11">
            <a:extLst>
              <a:ext uri="{FF2B5EF4-FFF2-40B4-BE49-F238E27FC236}">
                <a16:creationId xmlns:a16="http://schemas.microsoft.com/office/drawing/2014/main" id="{87441561-8508-4A7F-B995-53A37EA9BC36}"/>
              </a:ext>
            </a:extLst>
          </p:cNvPr>
          <p:cNvPicPr>
            <a:picLocks noChangeAspect="1"/>
          </p:cNvPicPr>
          <p:nvPr/>
        </p:nvPicPr>
        <p:blipFill>
          <a:blip r:embed="rId3"/>
          <a:stretch>
            <a:fillRect/>
          </a:stretch>
        </p:blipFill>
        <p:spPr>
          <a:xfrm>
            <a:off x="1278396" y="5204784"/>
            <a:ext cx="452742" cy="452742"/>
          </a:xfrm>
          <a:prstGeom prst="rect">
            <a:avLst/>
          </a:prstGeom>
        </p:spPr>
      </p:pic>
      <p:pic>
        <p:nvPicPr>
          <p:cNvPr id="25" name="Picture 24">
            <a:extLst>
              <a:ext uri="{FF2B5EF4-FFF2-40B4-BE49-F238E27FC236}">
                <a16:creationId xmlns:a16="http://schemas.microsoft.com/office/drawing/2014/main" id="{30FD4505-C5FC-4D71-9D07-B3785E3A96EE}"/>
              </a:ext>
            </a:extLst>
          </p:cNvPr>
          <p:cNvPicPr>
            <a:picLocks noChangeAspect="1"/>
          </p:cNvPicPr>
          <p:nvPr/>
        </p:nvPicPr>
        <p:blipFill>
          <a:blip r:embed="rId3"/>
          <a:stretch>
            <a:fillRect/>
          </a:stretch>
        </p:blipFill>
        <p:spPr>
          <a:xfrm>
            <a:off x="4901930" y="5902668"/>
            <a:ext cx="246840" cy="246840"/>
          </a:xfrm>
          <a:prstGeom prst="rect">
            <a:avLst/>
          </a:prstGeom>
        </p:spPr>
      </p:pic>
      <p:pic>
        <p:nvPicPr>
          <p:cNvPr id="27" name="Picture 26">
            <a:extLst>
              <a:ext uri="{FF2B5EF4-FFF2-40B4-BE49-F238E27FC236}">
                <a16:creationId xmlns:a16="http://schemas.microsoft.com/office/drawing/2014/main" id="{EE120CCF-218C-443C-B988-649802B7E2E5}"/>
              </a:ext>
            </a:extLst>
          </p:cNvPr>
          <p:cNvPicPr>
            <a:picLocks noChangeAspect="1"/>
          </p:cNvPicPr>
          <p:nvPr/>
        </p:nvPicPr>
        <p:blipFill>
          <a:blip r:embed="rId3"/>
          <a:stretch>
            <a:fillRect/>
          </a:stretch>
        </p:blipFill>
        <p:spPr>
          <a:xfrm>
            <a:off x="4901930" y="5557978"/>
            <a:ext cx="246840" cy="246840"/>
          </a:xfrm>
          <a:prstGeom prst="rect">
            <a:avLst/>
          </a:prstGeom>
        </p:spPr>
      </p:pic>
      <p:pic>
        <p:nvPicPr>
          <p:cNvPr id="28" name="Picture 27">
            <a:extLst>
              <a:ext uri="{FF2B5EF4-FFF2-40B4-BE49-F238E27FC236}">
                <a16:creationId xmlns:a16="http://schemas.microsoft.com/office/drawing/2014/main" id="{0D8E5BB1-3709-4535-A30E-81196873C28C}"/>
              </a:ext>
            </a:extLst>
          </p:cNvPr>
          <p:cNvPicPr>
            <a:picLocks noChangeAspect="1"/>
          </p:cNvPicPr>
          <p:nvPr/>
        </p:nvPicPr>
        <p:blipFill>
          <a:blip r:embed="rId3"/>
          <a:stretch>
            <a:fillRect/>
          </a:stretch>
        </p:blipFill>
        <p:spPr>
          <a:xfrm>
            <a:off x="4901930" y="6247358"/>
            <a:ext cx="246840" cy="246840"/>
          </a:xfrm>
          <a:prstGeom prst="rect">
            <a:avLst/>
          </a:prstGeom>
        </p:spPr>
      </p:pic>
      <p:sp>
        <p:nvSpPr>
          <p:cNvPr id="29" name="TextBox 28">
            <a:extLst>
              <a:ext uri="{FF2B5EF4-FFF2-40B4-BE49-F238E27FC236}">
                <a16:creationId xmlns:a16="http://schemas.microsoft.com/office/drawing/2014/main" id="{B8E0EE40-1E77-443C-B16E-7E0374B75D8A}"/>
              </a:ext>
            </a:extLst>
          </p:cNvPr>
          <p:cNvSpPr txBox="1"/>
          <p:nvPr/>
        </p:nvSpPr>
        <p:spPr>
          <a:xfrm>
            <a:off x="5172411" y="5863542"/>
            <a:ext cx="4888182" cy="353943"/>
          </a:xfrm>
          <a:prstGeom prst="rect">
            <a:avLst/>
          </a:prstGeom>
          <a:noFill/>
        </p:spPr>
        <p:txBody>
          <a:bodyPr wrap="square" rtlCol="0">
            <a:spAutoFit/>
          </a:bodyPr>
          <a:lstStyle/>
          <a:p>
            <a:r>
              <a:rPr lang="en-GB" sz="1700" dirty="0"/>
              <a:t>Step forward with one foot as you pass the ball</a:t>
            </a:r>
          </a:p>
        </p:txBody>
      </p:sp>
      <p:sp>
        <p:nvSpPr>
          <p:cNvPr id="30" name="TextBox 29">
            <a:extLst>
              <a:ext uri="{FF2B5EF4-FFF2-40B4-BE49-F238E27FC236}">
                <a16:creationId xmlns:a16="http://schemas.microsoft.com/office/drawing/2014/main" id="{0CBE01F4-0C52-4E06-8745-6C37EBE36A6A}"/>
              </a:ext>
            </a:extLst>
          </p:cNvPr>
          <p:cNvSpPr txBox="1"/>
          <p:nvPr/>
        </p:nvSpPr>
        <p:spPr>
          <a:xfrm>
            <a:off x="5172411" y="5514340"/>
            <a:ext cx="6755687" cy="353943"/>
          </a:xfrm>
          <a:prstGeom prst="rect">
            <a:avLst/>
          </a:prstGeom>
          <a:noFill/>
        </p:spPr>
        <p:txBody>
          <a:bodyPr wrap="square" rtlCol="0">
            <a:spAutoFit/>
          </a:bodyPr>
          <a:lstStyle/>
          <a:p>
            <a:r>
              <a:rPr lang="en-GB" sz="1700" dirty="0"/>
              <a:t>Grip with 2 hands &amp; use your fingers to push the ball away from your body</a:t>
            </a:r>
          </a:p>
        </p:txBody>
      </p:sp>
      <p:sp>
        <p:nvSpPr>
          <p:cNvPr id="31" name="TextBox 30">
            <a:extLst>
              <a:ext uri="{FF2B5EF4-FFF2-40B4-BE49-F238E27FC236}">
                <a16:creationId xmlns:a16="http://schemas.microsoft.com/office/drawing/2014/main" id="{29D87364-B14C-4EFF-ADC0-932F44036CF7}"/>
              </a:ext>
            </a:extLst>
          </p:cNvPr>
          <p:cNvSpPr txBox="1"/>
          <p:nvPr/>
        </p:nvSpPr>
        <p:spPr>
          <a:xfrm>
            <a:off x="5172411" y="6193806"/>
            <a:ext cx="5447392" cy="353943"/>
          </a:xfrm>
          <a:prstGeom prst="rect">
            <a:avLst/>
          </a:prstGeom>
          <a:noFill/>
        </p:spPr>
        <p:txBody>
          <a:bodyPr wrap="square" rtlCol="0">
            <a:spAutoFit/>
          </a:bodyPr>
          <a:lstStyle/>
          <a:p>
            <a:r>
              <a:rPr lang="en-GB" sz="1700" dirty="0"/>
              <a:t>Follow through on release extending your arms </a:t>
            </a:r>
          </a:p>
        </p:txBody>
      </p:sp>
      <p:sp>
        <p:nvSpPr>
          <p:cNvPr id="32" name="TextBox 31">
            <a:extLst>
              <a:ext uri="{FF2B5EF4-FFF2-40B4-BE49-F238E27FC236}">
                <a16:creationId xmlns:a16="http://schemas.microsoft.com/office/drawing/2014/main" id="{60A718B1-A8C2-42A6-84ED-C9F06FB442A8}"/>
              </a:ext>
            </a:extLst>
          </p:cNvPr>
          <p:cNvSpPr txBox="1"/>
          <p:nvPr/>
        </p:nvSpPr>
        <p:spPr>
          <a:xfrm>
            <a:off x="617340" y="1288993"/>
            <a:ext cx="5141579" cy="2862322"/>
          </a:xfrm>
          <a:prstGeom prst="rect">
            <a:avLst/>
          </a:prstGeom>
          <a:noFill/>
        </p:spPr>
        <p:txBody>
          <a:bodyPr wrap="square" rtlCol="0">
            <a:spAutoFit/>
          </a:bodyPr>
          <a:lstStyle/>
          <a:p>
            <a:r>
              <a:rPr lang="en-GB" sz="2200" u="sng" dirty="0">
                <a:solidFill>
                  <a:srgbClr val="FF0000"/>
                </a:solidFill>
                <a:latin typeface="Adobe Gothic Std B" panose="020B0800000000000000" pitchFamily="34" charset="-128"/>
                <a:ea typeface="Adobe Gothic Std B" panose="020B0800000000000000" pitchFamily="34" charset="-128"/>
              </a:rPr>
              <a:t>Equipment &amp; Set Up</a:t>
            </a:r>
          </a:p>
          <a:p>
            <a:r>
              <a:rPr lang="en-GB" dirty="0">
                <a:solidFill>
                  <a:schemeClr val="bg1"/>
                </a:solidFill>
              </a:rPr>
              <a:t>	</a:t>
            </a:r>
          </a:p>
          <a:p>
            <a:r>
              <a:rPr lang="en-GB" dirty="0">
                <a:solidFill>
                  <a:schemeClr val="bg1"/>
                </a:solidFill>
              </a:rPr>
              <a:t>	</a:t>
            </a:r>
          </a:p>
          <a:p>
            <a:endParaRPr lang="en-GB" dirty="0">
              <a:solidFill>
                <a:schemeClr val="bg1"/>
              </a:solidFill>
            </a:endParaRPr>
          </a:p>
          <a:p>
            <a:r>
              <a:rPr lang="en-GB" dirty="0">
                <a:solidFill>
                  <a:schemeClr val="bg1"/>
                </a:solidFill>
              </a:rPr>
              <a:t>		</a:t>
            </a:r>
          </a:p>
          <a:p>
            <a:r>
              <a:rPr lang="en-GB" dirty="0">
                <a:solidFill>
                  <a:schemeClr val="bg1"/>
                </a:solidFill>
              </a:rPr>
              <a:t>	</a:t>
            </a:r>
            <a:endParaRPr lang="en-GB" sz="1000" dirty="0">
              <a:solidFill>
                <a:schemeClr val="bg1"/>
              </a:solidFill>
            </a:endParaRPr>
          </a:p>
          <a:p>
            <a:endParaRPr lang="en-GB" dirty="0">
              <a:solidFill>
                <a:schemeClr val="bg1"/>
              </a:solidFill>
            </a:endParaRPr>
          </a:p>
          <a:p>
            <a:r>
              <a:rPr lang="en-GB" dirty="0">
                <a:solidFill>
                  <a:schemeClr val="bg1"/>
                </a:solidFill>
              </a:rPr>
              <a:t>	</a:t>
            </a:r>
          </a:p>
          <a:p>
            <a:r>
              <a:rPr lang="en-GB" dirty="0">
                <a:solidFill>
                  <a:schemeClr val="bg1"/>
                </a:solidFill>
              </a:rPr>
              <a:t> </a:t>
            </a:r>
          </a:p>
          <a:p>
            <a:endParaRPr lang="en-GB" sz="1400" dirty="0">
              <a:solidFill>
                <a:schemeClr val="bg1"/>
              </a:solidFill>
            </a:endParaRPr>
          </a:p>
        </p:txBody>
      </p:sp>
      <p:pic>
        <p:nvPicPr>
          <p:cNvPr id="33" name="Picture 32">
            <a:extLst>
              <a:ext uri="{FF2B5EF4-FFF2-40B4-BE49-F238E27FC236}">
                <a16:creationId xmlns:a16="http://schemas.microsoft.com/office/drawing/2014/main" id="{BDF06361-70B9-41A6-BBDA-A4693D145E7B}"/>
              </a:ext>
            </a:extLst>
          </p:cNvPr>
          <p:cNvPicPr>
            <a:picLocks noChangeAspect="1"/>
          </p:cNvPicPr>
          <p:nvPr/>
        </p:nvPicPr>
        <p:blipFill>
          <a:blip r:embed="rId3"/>
          <a:stretch>
            <a:fillRect/>
          </a:stretch>
        </p:blipFill>
        <p:spPr>
          <a:xfrm>
            <a:off x="844322" y="1906031"/>
            <a:ext cx="246840" cy="246840"/>
          </a:xfrm>
          <a:prstGeom prst="rect">
            <a:avLst/>
          </a:prstGeom>
        </p:spPr>
      </p:pic>
      <p:pic>
        <p:nvPicPr>
          <p:cNvPr id="34" name="Picture 33">
            <a:extLst>
              <a:ext uri="{FF2B5EF4-FFF2-40B4-BE49-F238E27FC236}">
                <a16:creationId xmlns:a16="http://schemas.microsoft.com/office/drawing/2014/main" id="{92657738-123C-4DBD-9EBB-FA309D9949A0}"/>
              </a:ext>
            </a:extLst>
          </p:cNvPr>
          <p:cNvPicPr>
            <a:picLocks noChangeAspect="1"/>
          </p:cNvPicPr>
          <p:nvPr/>
        </p:nvPicPr>
        <p:blipFill>
          <a:blip r:embed="rId3"/>
          <a:stretch>
            <a:fillRect/>
          </a:stretch>
        </p:blipFill>
        <p:spPr>
          <a:xfrm>
            <a:off x="844322" y="2350010"/>
            <a:ext cx="246840" cy="246840"/>
          </a:xfrm>
          <a:prstGeom prst="rect">
            <a:avLst/>
          </a:prstGeom>
        </p:spPr>
      </p:pic>
      <p:pic>
        <p:nvPicPr>
          <p:cNvPr id="35" name="Picture 34">
            <a:extLst>
              <a:ext uri="{FF2B5EF4-FFF2-40B4-BE49-F238E27FC236}">
                <a16:creationId xmlns:a16="http://schemas.microsoft.com/office/drawing/2014/main" id="{207D9B95-E127-46AF-9084-8069E1922729}"/>
              </a:ext>
            </a:extLst>
          </p:cNvPr>
          <p:cNvPicPr>
            <a:picLocks noChangeAspect="1"/>
          </p:cNvPicPr>
          <p:nvPr/>
        </p:nvPicPr>
        <p:blipFill>
          <a:blip r:embed="rId3"/>
          <a:stretch>
            <a:fillRect/>
          </a:stretch>
        </p:blipFill>
        <p:spPr>
          <a:xfrm rot="151243">
            <a:off x="859791" y="2765354"/>
            <a:ext cx="246840" cy="246840"/>
          </a:xfrm>
          <a:prstGeom prst="rect">
            <a:avLst/>
          </a:prstGeom>
        </p:spPr>
      </p:pic>
      <p:pic>
        <p:nvPicPr>
          <p:cNvPr id="36" name="Picture 35">
            <a:extLst>
              <a:ext uri="{FF2B5EF4-FFF2-40B4-BE49-F238E27FC236}">
                <a16:creationId xmlns:a16="http://schemas.microsoft.com/office/drawing/2014/main" id="{7A538DAF-DA21-4CB7-A885-F673B460DD55}"/>
              </a:ext>
            </a:extLst>
          </p:cNvPr>
          <p:cNvPicPr>
            <a:picLocks noChangeAspect="1"/>
          </p:cNvPicPr>
          <p:nvPr/>
        </p:nvPicPr>
        <p:blipFill>
          <a:blip r:embed="rId3"/>
          <a:stretch>
            <a:fillRect/>
          </a:stretch>
        </p:blipFill>
        <p:spPr>
          <a:xfrm>
            <a:off x="854482" y="3169061"/>
            <a:ext cx="238884" cy="238884"/>
          </a:xfrm>
          <a:prstGeom prst="rect">
            <a:avLst/>
          </a:prstGeom>
        </p:spPr>
      </p:pic>
      <p:sp>
        <p:nvSpPr>
          <p:cNvPr id="37" name="TextBox 36">
            <a:extLst>
              <a:ext uri="{FF2B5EF4-FFF2-40B4-BE49-F238E27FC236}">
                <a16:creationId xmlns:a16="http://schemas.microsoft.com/office/drawing/2014/main" id="{A8C59BD3-6E51-4D5C-A923-2A0B8ACEFB9B}"/>
              </a:ext>
            </a:extLst>
          </p:cNvPr>
          <p:cNvSpPr txBox="1"/>
          <p:nvPr/>
        </p:nvSpPr>
        <p:spPr>
          <a:xfrm>
            <a:off x="1113653" y="2285102"/>
            <a:ext cx="4906148" cy="369332"/>
          </a:xfrm>
          <a:prstGeom prst="rect">
            <a:avLst/>
          </a:prstGeom>
          <a:noFill/>
        </p:spPr>
        <p:txBody>
          <a:bodyPr wrap="square" rtlCol="0">
            <a:spAutoFit/>
          </a:bodyPr>
          <a:lstStyle/>
          <a:p>
            <a:r>
              <a:rPr lang="en-GB" dirty="0">
                <a:solidFill>
                  <a:schemeClr val="bg1"/>
                </a:solidFill>
              </a:rPr>
              <a:t>One Basketball per team</a:t>
            </a:r>
            <a:endParaRPr lang="en-GB" sz="1500" dirty="0"/>
          </a:p>
        </p:txBody>
      </p:sp>
      <p:sp>
        <p:nvSpPr>
          <p:cNvPr id="38" name="TextBox 37">
            <a:extLst>
              <a:ext uri="{FF2B5EF4-FFF2-40B4-BE49-F238E27FC236}">
                <a16:creationId xmlns:a16="http://schemas.microsoft.com/office/drawing/2014/main" id="{D4B6A2B6-D81D-42BD-B1A7-161436C08FB2}"/>
              </a:ext>
            </a:extLst>
          </p:cNvPr>
          <p:cNvSpPr txBox="1"/>
          <p:nvPr/>
        </p:nvSpPr>
        <p:spPr>
          <a:xfrm>
            <a:off x="1113653" y="1840151"/>
            <a:ext cx="4499355" cy="369332"/>
          </a:xfrm>
          <a:prstGeom prst="rect">
            <a:avLst/>
          </a:prstGeom>
          <a:noFill/>
        </p:spPr>
        <p:txBody>
          <a:bodyPr wrap="square" rtlCol="0">
            <a:spAutoFit/>
          </a:bodyPr>
          <a:lstStyle/>
          <a:p>
            <a:r>
              <a:rPr lang="en-GB" dirty="0">
                <a:solidFill>
                  <a:schemeClr val="bg1"/>
                </a:solidFill>
              </a:rPr>
              <a:t>Teams of 5 players </a:t>
            </a:r>
            <a:endParaRPr lang="en-GB" dirty="0"/>
          </a:p>
        </p:txBody>
      </p:sp>
      <p:sp>
        <p:nvSpPr>
          <p:cNvPr id="39" name="TextBox 38">
            <a:extLst>
              <a:ext uri="{FF2B5EF4-FFF2-40B4-BE49-F238E27FC236}">
                <a16:creationId xmlns:a16="http://schemas.microsoft.com/office/drawing/2014/main" id="{0EA3F3CB-14DA-4F69-99AF-CF2C48557C6B}"/>
              </a:ext>
            </a:extLst>
          </p:cNvPr>
          <p:cNvSpPr txBox="1"/>
          <p:nvPr/>
        </p:nvSpPr>
        <p:spPr>
          <a:xfrm>
            <a:off x="1113653" y="2704108"/>
            <a:ext cx="2869050" cy="369332"/>
          </a:xfrm>
          <a:prstGeom prst="rect">
            <a:avLst/>
          </a:prstGeom>
          <a:noFill/>
        </p:spPr>
        <p:txBody>
          <a:bodyPr wrap="square" rtlCol="0">
            <a:spAutoFit/>
          </a:bodyPr>
          <a:lstStyle/>
          <a:p>
            <a:r>
              <a:rPr lang="en-GB" dirty="0">
                <a:solidFill>
                  <a:schemeClr val="bg1"/>
                </a:solidFill>
              </a:rPr>
              <a:t>Floor Sports </a:t>
            </a:r>
            <a:endParaRPr lang="en-GB" dirty="0"/>
          </a:p>
        </p:txBody>
      </p:sp>
      <p:sp>
        <p:nvSpPr>
          <p:cNvPr id="40" name="TextBox 39">
            <a:extLst>
              <a:ext uri="{FF2B5EF4-FFF2-40B4-BE49-F238E27FC236}">
                <a16:creationId xmlns:a16="http://schemas.microsoft.com/office/drawing/2014/main" id="{CA6FCCA5-1B90-41A1-9258-EBFE31657EB1}"/>
              </a:ext>
            </a:extLst>
          </p:cNvPr>
          <p:cNvSpPr txBox="1"/>
          <p:nvPr/>
        </p:nvSpPr>
        <p:spPr>
          <a:xfrm>
            <a:off x="1113499" y="3080120"/>
            <a:ext cx="4760782" cy="646331"/>
          </a:xfrm>
          <a:prstGeom prst="rect">
            <a:avLst/>
          </a:prstGeom>
          <a:noFill/>
        </p:spPr>
        <p:txBody>
          <a:bodyPr wrap="square" rtlCol="0">
            <a:spAutoFit/>
          </a:bodyPr>
          <a:lstStyle/>
          <a:p>
            <a:r>
              <a:rPr lang="en-GB" dirty="0">
                <a:solidFill>
                  <a:schemeClr val="bg1"/>
                </a:solidFill>
              </a:rPr>
              <a:t>Stand players 5m apart facing each other with a floor spot in the middle of them</a:t>
            </a:r>
            <a:endParaRPr lang="en-GB" dirty="0"/>
          </a:p>
        </p:txBody>
      </p:sp>
      <p:pic>
        <p:nvPicPr>
          <p:cNvPr id="42" name="Picture 41">
            <a:extLst>
              <a:ext uri="{FF2B5EF4-FFF2-40B4-BE49-F238E27FC236}">
                <a16:creationId xmlns:a16="http://schemas.microsoft.com/office/drawing/2014/main" id="{8729814A-407D-4A27-BAFC-1131E63CB7EC}"/>
              </a:ext>
            </a:extLst>
          </p:cNvPr>
          <p:cNvPicPr>
            <a:picLocks noChangeAspect="1"/>
          </p:cNvPicPr>
          <p:nvPr/>
        </p:nvPicPr>
        <p:blipFill>
          <a:blip r:embed="rId4"/>
          <a:stretch>
            <a:fillRect/>
          </a:stretch>
        </p:blipFill>
        <p:spPr>
          <a:xfrm>
            <a:off x="656066" y="3995467"/>
            <a:ext cx="584092" cy="535037"/>
          </a:xfrm>
          <a:prstGeom prst="rect">
            <a:avLst/>
          </a:prstGeom>
        </p:spPr>
      </p:pic>
      <p:sp>
        <p:nvSpPr>
          <p:cNvPr id="43" name="TextBox 42">
            <a:extLst>
              <a:ext uri="{FF2B5EF4-FFF2-40B4-BE49-F238E27FC236}">
                <a16:creationId xmlns:a16="http://schemas.microsoft.com/office/drawing/2014/main" id="{491D62EA-5A66-412A-AB75-44AFA2B15FA5}"/>
              </a:ext>
            </a:extLst>
          </p:cNvPr>
          <p:cNvSpPr txBox="1"/>
          <p:nvPr/>
        </p:nvSpPr>
        <p:spPr>
          <a:xfrm>
            <a:off x="1352083" y="3980804"/>
            <a:ext cx="4667717" cy="923330"/>
          </a:xfrm>
          <a:prstGeom prst="rect">
            <a:avLst/>
          </a:prstGeom>
          <a:noFill/>
        </p:spPr>
        <p:txBody>
          <a:bodyPr wrap="square" rtlCol="0">
            <a:spAutoFit/>
          </a:bodyPr>
          <a:lstStyle/>
          <a:p>
            <a:r>
              <a:rPr lang="en-GB" sz="2000" dirty="0">
                <a:solidFill>
                  <a:srgbClr val="FF0000"/>
                </a:solidFill>
              </a:rPr>
              <a:t>Scoring:</a:t>
            </a:r>
            <a:r>
              <a:rPr lang="en-GB" sz="2000" dirty="0">
                <a:solidFill>
                  <a:schemeClr val="bg1"/>
                </a:solidFill>
              </a:rPr>
              <a:t> </a:t>
            </a:r>
            <a:r>
              <a:rPr lang="en-GB" sz="1700" dirty="0">
                <a:solidFill>
                  <a:schemeClr val="bg1"/>
                </a:solidFill>
              </a:rPr>
              <a:t>1 point for each time the ball is passed and bounces on the spot plus an extra point if the ball is caught after one bounce by their team mate</a:t>
            </a:r>
            <a:endParaRPr lang="en-GB" sz="1700" dirty="0"/>
          </a:p>
        </p:txBody>
      </p:sp>
      <p:pic>
        <p:nvPicPr>
          <p:cNvPr id="45" name="Picture 44">
            <a:extLst>
              <a:ext uri="{FF2B5EF4-FFF2-40B4-BE49-F238E27FC236}">
                <a16:creationId xmlns:a16="http://schemas.microsoft.com/office/drawing/2014/main" id="{EF3C06E2-DDAA-4C2F-B87B-5B9F94DDBA05}"/>
              </a:ext>
            </a:extLst>
          </p:cNvPr>
          <p:cNvPicPr>
            <a:picLocks noChangeAspect="1"/>
          </p:cNvPicPr>
          <p:nvPr/>
        </p:nvPicPr>
        <p:blipFill>
          <a:blip r:embed="rId5"/>
          <a:stretch>
            <a:fillRect/>
          </a:stretch>
        </p:blipFill>
        <p:spPr>
          <a:xfrm>
            <a:off x="10207452" y="143852"/>
            <a:ext cx="1679917" cy="915265"/>
          </a:xfrm>
          <a:prstGeom prst="rect">
            <a:avLst/>
          </a:prstGeom>
        </p:spPr>
      </p:pic>
      <p:pic>
        <p:nvPicPr>
          <p:cNvPr id="41" name="Picture 40">
            <a:extLst>
              <a:ext uri="{FF2B5EF4-FFF2-40B4-BE49-F238E27FC236}">
                <a16:creationId xmlns:a16="http://schemas.microsoft.com/office/drawing/2014/main" id="{A5E5556F-641D-4AC8-8890-FC5C0E876C32}"/>
              </a:ext>
            </a:extLst>
          </p:cNvPr>
          <p:cNvPicPr>
            <a:picLocks noChangeAspect="1"/>
          </p:cNvPicPr>
          <p:nvPr/>
        </p:nvPicPr>
        <p:blipFill>
          <a:blip r:embed="rId2"/>
          <a:stretch>
            <a:fillRect/>
          </a:stretch>
        </p:blipFill>
        <p:spPr>
          <a:xfrm>
            <a:off x="3896316" y="5819022"/>
            <a:ext cx="321283" cy="246840"/>
          </a:xfrm>
          <a:prstGeom prst="rect">
            <a:avLst/>
          </a:prstGeom>
        </p:spPr>
      </p:pic>
      <p:sp>
        <p:nvSpPr>
          <p:cNvPr id="3" name="Oval 2">
            <a:extLst>
              <a:ext uri="{FF2B5EF4-FFF2-40B4-BE49-F238E27FC236}">
                <a16:creationId xmlns:a16="http://schemas.microsoft.com/office/drawing/2014/main" id="{DEE94C7E-177A-4599-8C61-6312752BA814}"/>
              </a:ext>
            </a:extLst>
          </p:cNvPr>
          <p:cNvSpPr/>
          <p:nvPr/>
        </p:nvSpPr>
        <p:spPr>
          <a:xfrm>
            <a:off x="2620221" y="5842220"/>
            <a:ext cx="321283" cy="200444"/>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a:p>
        </p:txBody>
      </p:sp>
      <p:cxnSp>
        <p:nvCxnSpPr>
          <p:cNvPr id="13" name="Straight Arrow Connector 12">
            <a:extLst>
              <a:ext uri="{FF2B5EF4-FFF2-40B4-BE49-F238E27FC236}">
                <a16:creationId xmlns:a16="http://schemas.microsoft.com/office/drawing/2014/main" id="{0FABDDE6-3AD4-4200-878F-8419E9C86725}"/>
              </a:ext>
            </a:extLst>
          </p:cNvPr>
          <p:cNvCxnSpPr/>
          <p:nvPr/>
        </p:nvCxnSpPr>
        <p:spPr>
          <a:xfrm>
            <a:off x="1868329" y="5431155"/>
            <a:ext cx="705310" cy="33386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EF592841-A263-4B4C-B9EB-25A36D4F2750}"/>
              </a:ext>
            </a:extLst>
          </p:cNvPr>
          <p:cNvCxnSpPr/>
          <p:nvPr/>
        </p:nvCxnSpPr>
        <p:spPr>
          <a:xfrm flipV="1">
            <a:off x="2998926" y="5431155"/>
            <a:ext cx="829559" cy="2874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7" name="Picture 6" descr="A picture containing drawing&#10;&#10;Description automatically generated">
            <a:extLst>
              <a:ext uri="{FF2B5EF4-FFF2-40B4-BE49-F238E27FC236}">
                <a16:creationId xmlns:a16="http://schemas.microsoft.com/office/drawing/2014/main" id="{6ED0A5E3-F2C7-4DE7-A933-6FE3969346FD}"/>
              </a:ext>
            </a:extLst>
          </p:cNvPr>
          <p:cNvPicPr>
            <a:picLocks noChangeAspect="1"/>
          </p:cNvPicPr>
          <p:nvPr/>
        </p:nvPicPr>
        <p:blipFill>
          <a:blip r:embed="rId6"/>
          <a:stretch>
            <a:fillRect/>
          </a:stretch>
        </p:blipFill>
        <p:spPr>
          <a:xfrm>
            <a:off x="690971" y="114931"/>
            <a:ext cx="840844" cy="1076080"/>
          </a:xfrm>
          <a:prstGeom prst="rect">
            <a:avLst/>
          </a:prstGeom>
        </p:spPr>
      </p:pic>
    </p:spTree>
    <p:extLst>
      <p:ext uri="{BB962C8B-B14F-4D97-AF65-F5344CB8AC3E}">
        <p14:creationId xmlns:p14="http://schemas.microsoft.com/office/powerpoint/2010/main" val="887729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82C8E-FC24-4287-B0C2-1AD78A459D51}"/>
              </a:ext>
            </a:extLst>
          </p:cNvPr>
          <p:cNvSpPr>
            <a:spLocks noGrp="1"/>
          </p:cNvSpPr>
          <p:nvPr>
            <p:ph type="title"/>
          </p:nvPr>
        </p:nvSpPr>
        <p:spPr>
          <a:xfrm>
            <a:off x="1141413" y="618518"/>
            <a:ext cx="9905998" cy="675710"/>
          </a:xfrm>
        </p:spPr>
        <p:txBody>
          <a:bodyPr/>
          <a:lstStyle/>
          <a:p>
            <a:pPr algn="ctr"/>
            <a:r>
              <a:rPr lang="en-GB" dirty="0">
                <a:latin typeface="Adobe Gothic Std B" panose="020B0800000000000000" pitchFamily="34" charset="-128"/>
                <a:ea typeface="Adobe Gothic Std B" panose="020B0800000000000000" pitchFamily="34" charset="-128"/>
              </a:rPr>
              <a:t>TEAM Score sheet</a:t>
            </a:r>
          </a:p>
        </p:txBody>
      </p:sp>
      <p:graphicFrame>
        <p:nvGraphicFramePr>
          <p:cNvPr id="4" name="Content Placeholder 3">
            <a:extLst>
              <a:ext uri="{FF2B5EF4-FFF2-40B4-BE49-F238E27FC236}">
                <a16:creationId xmlns:a16="http://schemas.microsoft.com/office/drawing/2014/main" id="{1D62B80C-FFA5-4F0C-A764-131FCFF1F49E}"/>
              </a:ext>
            </a:extLst>
          </p:cNvPr>
          <p:cNvGraphicFramePr>
            <a:graphicFrameLocks noGrp="1"/>
          </p:cNvGraphicFramePr>
          <p:nvPr>
            <p:ph idx="1"/>
            <p:extLst>
              <p:ext uri="{D42A27DB-BD31-4B8C-83A1-F6EECF244321}">
                <p14:modId xmlns:p14="http://schemas.microsoft.com/office/powerpoint/2010/main" val="3063774186"/>
              </p:ext>
            </p:extLst>
          </p:nvPr>
        </p:nvGraphicFramePr>
        <p:xfrm>
          <a:off x="2371747" y="2517438"/>
          <a:ext cx="7835705" cy="3471031"/>
        </p:xfrm>
        <a:graphic>
          <a:graphicData uri="http://schemas.openxmlformats.org/drawingml/2006/table">
            <a:tbl>
              <a:tblPr firstRow="1" bandRow="1">
                <a:tableStyleId>{5C22544A-7EE6-4342-B048-85BDC9FD1C3A}</a:tableStyleId>
              </a:tblPr>
              <a:tblGrid>
                <a:gridCol w="4231574">
                  <a:extLst>
                    <a:ext uri="{9D8B030D-6E8A-4147-A177-3AD203B41FA5}">
                      <a16:colId xmlns:a16="http://schemas.microsoft.com/office/drawing/2014/main" val="4250725790"/>
                    </a:ext>
                  </a:extLst>
                </a:gridCol>
                <a:gridCol w="3604131">
                  <a:extLst>
                    <a:ext uri="{9D8B030D-6E8A-4147-A177-3AD203B41FA5}">
                      <a16:colId xmlns:a16="http://schemas.microsoft.com/office/drawing/2014/main" val="2941623990"/>
                    </a:ext>
                  </a:extLst>
                </a:gridCol>
              </a:tblGrid>
              <a:tr h="630289">
                <a:tc>
                  <a:txBody>
                    <a:bodyPr/>
                    <a:lstStyle/>
                    <a:p>
                      <a:r>
                        <a:rPr lang="en-GB" sz="2400" dirty="0"/>
                        <a:t>Activity Station</a:t>
                      </a:r>
                    </a:p>
                  </a:txBody>
                  <a:tcPr/>
                </a:tc>
                <a:tc>
                  <a:txBody>
                    <a:bodyPr/>
                    <a:lstStyle/>
                    <a:p>
                      <a:r>
                        <a:rPr lang="en-GB" sz="2400" dirty="0"/>
                        <a:t>Team Score</a:t>
                      </a:r>
                    </a:p>
                  </a:txBody>
                  <a:tcPr/>
                </a:tc>
                <a:extLst>
                  <a:ext uri="{0D108BD9-81ED-4DB2-BD59-A6C34878D82A}">
                    <a16:rowId xmlns:a16="http://schemas.microsoft.com/office/drawing/2014/main" val="3030489903"/>
                  </a:ext>
                </a:extLst>
              </a:tr>
              <a:tr h="473457">
                <a:tc>
                  <a:txBody>
                    <a:bodyPr/>
                    <a:lstStyle/>
                    <a:p>
                      <a:r>
                        <a:rPr lang="en-GB" sz="2400" dirty="0"/>
                        <a:t>1. Dribble Slalom</a:t>
                      </a:r>
                    </a:p>
                  </a:txBody>
                  <a:tcPr/>
                </a:tc>
                <a:tc>
                  <a:txBody>
                    <a:bodyPr/>
                    <a:lstStyle/>
                    <a:p>
                      <a:endParaRPr lang="en-GB" sz="2400"/>
                    </a:p>
                  </a:txBody>
                  <a:tcPr/>
                </a:tc>
                <a:extLst>
                  <a:ext uri="{0D108BD9-81ED-4DB2-BD59-A6C34878D82A}">
                    <a16:rowId xmlns:a16="http://schemas.microsoft.com/office/drawing/2014/main" val="2783348295"/>
                  </a:ext>
                </a:extLst>
              </a:tr>
              <a:tr h="473457">
                <a:tc>
                  <a:txBody>
                    <a:bodyPr/>
                    <a:lstStyle/>
                    <a:p>
                      <a:r>
                        <a:rPr lang="en-GB" sz="2400" dirty="0"/>
                        <a:t>2. Basketball Golf</a:t>
                      </a:r>
                    </a:p>
                  </a:txBody>
                  <a:tcPr/>
                </a:tc>
                <a:tc>
                  <a:txBody>
                    <a:bodyPr/>
                    <a:lstStyle/>
                    <a:p>
                      <a:endParaRPr lang="en-GB" sz="2400"/>
                    </a:p>
                  </a:txBody>
                  <a:tcPr/>
                </a:tc>
                <a:extLst>
                  <a:ext uri="{0D108BD9-81ED-4DB2-BD59-A6C34878D82A}">
                    <a16:rowId xmlns:a16="http://schemas.microsoft.com/office/drawing/2014/main" val="1787267173"/>
                  </a:ext>
                </a:extLst>
              </a:tr>
              <a:tr h="473457">
                <a:tc>
                  <a:txBody>
                    <a:bodyPr/>
                    <a:lstStyle/>
                    <a:p>
                      <a:r>
                        <a:rPr lang="en-GB" sz="2400" dirty="0"/>
                        <a:t>3. Catching Circle</a:t>
                      </a:r>
                    </a:p>
                  </a:txBody>
                  <a:tcPr/>
                </a:tc>
                <a:tc>
                  <a:txBody>
                    <a:bodyPr/>
                    <a:lstStyle/>
                    <a:p>
                      <a:endParaRPr lang="en-GB" sz="2400"/>
                    </a:p>
                  </a:txBody>
                  <a:tcPr/>
                </a:tc>
                <a:extLst>
                  <a:ext uri="{0D108BD9-81ED-4DB2-BD59-A6C34878D82A}">
                    <a16:rowId xmlns:a16="http://schemas.microsoft.com/office/drawing/2014/main" val="1466296973"/>
                  </a:ext>
                </a:extLst>
              </a:tr>
              <a:tr h="473457">
                <a:tc>
                  <a:txBody>
                    <a:bodyPr/>
                    <a:lstStyle/>
                    <a:p>
                      <a:r>
                        <a:rPr lang="en-GB" sz="2400" dirty="0"/>
                        <a:t>4. Dribble &amp; Shoot Relay</a:t>
                      </a:r>
                    </a:p>
                  </a:txBody>
                  <a:tcPr/>
                </a:tc>
                <a:tc>
                  <a:txBody>
                    <a:bodyPr/>
                    <a:lstStyle/>
                    <a:p>
                      <a:endParaRPr lang="en-GB" sz="2400"/>
                    </a:p>
                  </a:txBody>
                  <a:tcPr/>
                </a:tc>
                <a:extLst>
                  <a:ext uri="{0D108BD9-81ED-4DB2-BD59-A6C34878D82A}">
                    <a16:rowId xmlns:a16="http://schemas.microsoft.com/office/drawing/2014/main" val="1450052796"/>
                  </a:ext>
                </a:extLst>
              </a:tr>
              <a:tr h="473457">
                <a:tc>
                  <a:txBody>
                    <a:bodyPr/>
                    <a:lstStyle/>
                    <a:p>
                      <a:r>
                        <a:rPr lang="en-GB" sz="2400" dirty="0"/>
                        <a:t>5. Target Bounce Relay</a:t>
                      </a:r>
                    </a:p>
                  </a:txBody>
                  <a:tcPr/>
                </a:tc>
                <a:tc>
                  <a:txBody>
                    <a:bodyPr/>
                    <a:lstStyle/>
                    <a:p>
                      <a:endParaRPr lang="en-GB" sz="2400"/>
                    </a:p>
                  </a:txBody>
                  <a:tcPr/>
                </a:tc>
                <a:extLst>
                  <a:ext uri="{0D108BD9-81ED-4DB2-BD59-A6C34878D82A}">
                    <a16:rowId xmlns:a16="http://schemas.microsoft.com/office/drawing/2014/main" val="2038438797"/>
                  </a:ext>
                </a:extLst>
              </a:tr>
              <a:tr h="473457">
                <a:tc>
                  <a:txBody>
                    <a:bodyPr/>
                    <a:lstStyle/>
                    <a:p>
                      <a:pPr algn="r"/>
                      <a:r>
                        <a:rPr lang="en-GB" sz="2400" dirty="0"/>
                        <a:t>TOTAL TEAM SCORE</a:t>
                      </a:r>
                    </a:p>
                  </a:txBody>
                  <a:tcPr/>
                </a:tc>
                <a:tc>
                  <a:txBody>
                    <a:bodyPr/>
                    <a:lstStyle/>
                    <a:p>
                      <a:endParaRPr lang="en-GB" sz="2400" dirty="0"/>
                    </a:p>
                  </a:txBody>
                  <a:tcPr>
                    <a:solidFill>
                      <a:srgbClr val="92D050"/>
                    </a:solidFill>
                  </a:tcPr>
                </a:tc>
                <a:extLst>
                  <a:ext uri="{0D108BD9-81ED-4DB2-BD59-A6C34878D82A}">
                    <a16:rowId xmlns:a16="http://schemas.microsoft.com/office/drawing/2014/main" val="4237397905"/>
                  </a:ext>
                </a:extLst>
              </a:tr>
            </a:tbl>
          </a:graphicData>
        </a:graphic>
      </p:graphicFrame>
      <p:pic>
        <p:nvPicPr>
          <p:cNvPr id="6" name="Picture 5">
            <a:extLst>
              <a:ext uri="{FF2B5EF4-FFF2-40B4-BE49-F238E27FC236}">
                <a16:creationId xmlns:a16="http://schemas.microsoft.com/office/drawing/2014/main" id="{B6D62F7B-B04D-4E7E-ABC8-7C44667B8299}"/>
              </a:ext>
            </a:extLst>
          </p:cNvPr>
          <p:cNvPicPr>
            <a:picLocks noChangeAspect="1"/>
          </p:cNvPicPr>
          <p:nvPr/>
        </p:nvPicPr>
        <p:blipFill>
          <a:blip r:embed="rId2"/>
          <a:stretch>
            <a:fillRect/>
          </a:stretch>
        </p:blipFill>
        <p:spPr>
          <a:xfrm>
            <a:off x="10207452" y="143852"/>
            <a:ext cx="1679917" cy="915265"/>
          </a:xfrm>
          <a:prstGeom prst="rect">
            <a:avLst/>
          </a:prstGeom>
        </p:spPr>
      </p:pic>
      <p:sp>
        <p:nvSpPr>
          <p:cNvPr id="7" name="TextBox 6">
            <a:extLst>
              <a:ext uri="{FF2B5EF4-FFF2-40B4-BE49-F238E27FC236}">
                <a16:creationId xmlns:a16="http://schemas.microsoft.com/office/drawing/2014/main" id="{1B68403F-D4EA-465F-B952-CB7965E0CFEC}"/>
              </a:ext>
            </a:extLst>
          </p:cNvPr>
          <p:cNvSpPr txBox="1"/>
          <p:nvPr/>
        </p:nvSpPr>
        <p:spPr>
          <a:xfrm>
            <a:off x="1041009" y="1547851"/>
            <a:ext cx="10522634" cy="430887"/>
          </a:xfrm>
          <a:prstGeom prst="rect">
            <a:avLst/>
          </a:prstGeom>
          <a:noFill/>
        </p:spPr>
        <p:txBody>
          <a:bodyPr wrap="square" rtlCol="0">
            <a:spAutoFit/>
          </a:bodyPr>
          <a:lstStyle/>
          <a:p>
            <a:r>
              <a:rPr lang="en-GB" sz="2200" dirty="0"/>
              <a:t>School: 						Year Group: 				Team name:</a:t>
            </a:r>
          </a:p>
        </p:txBody>
      </p:sp>
      <p:pic>
        <p:nvPicPr>
          <p:cNvPr id="8" name="Picture 7" descr="A picture containing drawing&#10;&#10;Description automatically generated">
            <a:extLst>
              <a:ext uri="{FF2B5EF4-FFF2-40B4-BE49-F238E27FC236}">
                <a16:creationId xmlns:a16="http://schemas.microsoft.com/office/drawing/2014/main" id="{B20968F4-DAAE-45F8-BEA6-A26AC75A5A85}"/>
              </a:ext>
            </a:extLst>
          </p:cNvPr>
          <p:cNvPicPr>
            <a:picLocks noChangeAspect="1"/>
          </p:cNvPicPr>
          <p:nvPr/>
        </p:nvPicPr>
        <p:blipFill>
          <a:blip r:embed="rId3"/>
          <a:stretch>
            <a:fillRect/>
          </a:stretch>
        </p:blipFill>
        <p:spPr>
          <a:xfrm>
            <a:off x="885381" y="164047"/>
            <a:ext cx="959050" cy="1227356"/>
          </a:xfrm>
          <a:prstGeom prst="rect">
            <a:avLst/>
          </a:prstGeom>
        </p:spPr>
      </p:pic>
    </p:spTree>
    <p:extLst>
      <p:ext uri="{BB962C8B-B14F-4D97-AF65-F5344CB8AC3E}">
        <p14:creationId xmlns:p14="http://schemas.microsoft.com/office/powerpoint/2010/main" val="39061765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TM04033919[[fn=Circuit]]</Template>
  <TotalTime>241</TotalTime>
  <Words>1031</Words>
  <Application>Microsoft Office PowerPoint</Application>
  <PresentationFormat>Widescreen</PresentationFormat>
  <Paragraphs>146</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Adobe Gothic Std B</vt:lpstr>
      <vt:lpstr>Arial</vt:lpstr>
      <vt:lpstr>Tw Cen MT</vt:lpstr>
      <vt:lpstr>Circuit</vt:lpstr>
      <vt:lpstr>Virtual school games  intra school competition programme </vt:lpstr>
      <vt:lpstr>Station 1: dribble slalom</vt:lpstr>
      <vt:lpstr>Station 2: basketball golf</vt:lpstr>
      <vt:lpstr>Station 3: catching circle </vt:lpstr>
      <vt:lpstr>Station 4: dribble &amp; shoot relay</vt:lpstr>
      <vt:lpstr>Station 5: target bounce relay </vt:lpstr>
      <vt:lpstr>TEAM Score sheet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Trafford PE Lead Daily Challenge</dc:title>
  <dc:creator>Chris Dyson</dc:creator>
  <cp:lastModifiedBy>Simon Jones</cp:lastModifiedBy>
  <cp:revision>29</cp:revision>
  <dcterms:created xsi:type="dcterms:W3CDTF">2020-04-06T15:18:43Z</dcterms:created>
  <dcterms:modified xsi:type="dcterms:W3CDTF">2020-09-24T10:45:18Z</dcterms:modified>
</cp:coreProperties>
</file>