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53" r:id="rId3"/>
    <p:sldId id="324" r:id="rId4"/>
    <p:sldId id="385" r:id="rId5"/>
    <p:sldId id="464" r:id="rId6"/>
    <p:sldId id="465" r:id="rId7"/>
    <p:sldId id="466" r:id="rId8"/>
    <p:sldId id="467" r:id="rId9"/>
    <p:sldId id="468" r:id="rId10"/>
    <p:sldId id="469" r:id="rId11"/>
    <p:sldId id="470" r:id="rId12"/>
    <p:sldId id="471" r:id="rId13"/>
    <p:sldId id="472" r:id="rId14"/>
    <p:sldId id="473" r:id="rId15"/>
    <p:sldId id="474" r:id="rId16"/>
    <p:sldId id="490" r:id="rId17"/>
    <p:sldId id="475" r:id="rId18"/>
    <p:sldId id="476" r:id="rId19"/>
    <p:sldId id="477" r:id="rId20"/>
    <p:sldId id="478" r:id="rId21"/>
    <p:sldId id="479" r:id="rId22"/>
    <p:sldId id="480" r:id="rId23"/>
    <p:sldId id="481" r:id="rId24"/>
    <p:sldId id="482" r:id="rId25"/>
    <p:sldId id="483" r:id="rId26"/>
    <p:sldId id="484" r:id="rId27"/>
    <p:sldId id="485" r:id="rId28"/>
    <p:sldId id="486" r:id="rId29"/>
    <p:sldId id="487" r:id="rId30"/>
    <p:sldId id="488" r:id="rId31"/>
    <p:sldId id="48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08A"/>
    <a:srgbClr val="0065BD"/>
    <a:srgbClr val="A70240"/>
    <a:srgbClr val="662046"/>
    <a:srgbClr val="5E6A71"/>
    <a:srgbClr val="D72B5D"/>
    <a:srgbClr val="002F5F"/>
    <a:srgbClr val="44B03D"/>
    <a:srgbClr val="DB4D69"/>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6" autoAdjust="0"/>
    <p:restoredTop sz="76344" autoAdjust="0"/>
  </p:normalViewPr>
  <p:slideViewPr>
    <p:cSldViewPr snapToGrid="0" snapToObjects="1">
      <p:cViewPr>
        <p:scale>
          <a:sx n="70" d="100"/>
          <a:sy n="70" d="100"/>
        </p:scale>
        <p:origin x="-18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1E07F-106B-4EDA-877A-C48A9EEDE406}"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29AC1A92-1461-4C89-BDEF-2DDF22586042}">
      <dgm:prSet phldrT="[Text]" custT="1"/>
      <dgm:spPr/>
      <dgm:t>
        <a:bodyPr/>
        <a:lstStyle/>
        <a:p>
          <a:r>
            <a:rPr lang="en-GB" sz="1200" b="1" dirty="0" smtClean="0">
              <a:solidFill>
                <a:schemeClr val="tx1"/>
              </a:solidFill>
            </a:rPr>
            <a:t>Governance</a:t>
          </a:r>
          <a:endParaRPr lang="en-GB" sz="1200" b="1" dirty="0">
            <a:solidFill>
              <a:schemeClr val="tx1"/>
            </a:solidFill>
          </a:endParaRPr>
        </a:p>
      </dgm:t>
    </dgm:pt>
    <dgm:pt modelId="{96525DCE-C4DB-4BC1-95E2-E435B98C0DB2}" type="parTrans" cxnId="{3293AC74-FECF-4DDD-8032-5BD2FACC86E3}">
      <dgm:prSet/>
      <dgm:spPr/>
      <dgm:t>
        <a:bodyPr/>
        <a:lstStyle/>
        <a:p>
          <a:endParaRPr lang="en-GB"/>
        </a:p>
      </dgm:t>
    </dgm:pt>
    <dgm:pt modelId="{542C0EB0-A1E1-4EA4-B1E0-2CA6C4FE64AB}" type="sibTrans" cxnId="{3293AC74-FECF-4DDD-8032-5BD2FACC86E3}">
      <dgm:prSet/>
      <dgm:spPr/>
      <dgm:t>
        <a:bodyPr/>
        <a:lstStyle/>
        <a:p>
          <a:endParaRPr lang="en-GB"/>
        </a:p>
      </dgm:t>
    </dgm:pt>
    <dgm:pt modelId="{8F530AEA-73EE-4C47-B414-F249FDAAE1F0}">
      <dgm:prSet phldrT="[Text]" custT="1"/>
      <dgm:spPr/>
      <dgm:t>
        <a:bodyPr/>
        <a:lstStyle/>
        <a:p>
          <a:pPr>
            <a:lnSpc>
              <a:spcPct val="100000"/>
            </a:lnSpc>
          </a:pPr>
          <a:r>
            <a:rPr lang="en-GB" sz="1400" b="1" dirty="0" smtClean="0">
              <a:solidFill>
                <a:schemeClr val="tx1"/>
              </a:solidFill>
            </a:rPr>
            <a:t>Pupil progress / pupil data</a:t>
          </a:r>
          <a:endParaRPr lang="en-GB" sz="1400" b="1" dirty="0">
            <a:solidFill>
              <a:schemeClr val="tx1"/>
            </a:solidFill>
          </a:endParaRPr>
        </a:p>
      </dgm:t>
    </dgm:pt>
    <dgm:pt modelId="{E38FFBFE-F574-4480-9426-DBCFB8245982}" type="parTrans" cxnId="{6ACAB71B-8079-4FDF-BEA6-172589838D5D}">
      <dgm:prSet/>
      <dgm:spPr>
        <a:solidFill>
          <a:srgbClr val="0070C0"/>
        </a:solidFill>
      </dgm:spPr>
      <dgm:t>
        <a:bodyPr/>
        <a:lstStyle/>
        <a:p>
          <a:endParaRPr lang="en-GB" dirty="0"/>
        </a:p>
      </dgm:t>
    </dgm:pt>
    <dgm:pt modelId="{FBB1D98B-CC6F-4308-9A69-C2C13CD5869E}" type="sibTrans" cxnId="{6ACAB71B-8079-4FDF-BEA6-172589838D5D}">
      <dgm:prSet/>
      <dgm:spPr/>
      <dgm:t>
        <a:bodyPr/>
        <a:lstStyle/>
        <a:p>
          <a:endParaRPr lang="en-GB"/>
        </a:p>
      </dgm:t>
    </dgm:pt>
    <dgm:pt modelId="{123829B9-72CD-4EAB-90D2-BB2922305DF3}">
      <dgm:prSet phldrT="[Text]"/>
      <dgm:spPr/>
      <dgm:t>
        <a:bodyPr/>
        <a:lstStyle/>
        <a:p>
          <a:r>
            <a:rPr lang="en-GB" b="1" dirty="0" smtClean="0">
              <a:solidFill>
                <a:schemeClr val="tx1"/>
              </a:solidFill>
            </a:rPr>
            <a:t>Primary school sport funding</a:t>
          </a:r>
          <a:endParaRPr lang="en-GB" b="1" dirty="0">
            <a:solidFill>
              <a:schemeClr val="tx1"/>
            </a:solidFill>
          </a:endParaRPr>
        </a:p>
      </dgm:t>
    </dgm:pt>
    <dgm:pt modelId="{BD6E8826-30F8-43CF-B3F1-0C11D10728D7}" type="parTrans" cxnId="{CFAC6DE1-4E22-49B2-B4B1-0D2E1C7BFB1D}">
      <dgm:prSet/>
      <dgm:spPr>
        <a:solidFill>
          <a:srgbClr val="FFFF00"/>
        </a:solidFill>
      </dgm:spPr>
      <dgm:t>
        <a:bodyPr/>
        <a:lstStyle/>
        <a:p>
          <a:endParaRPr lang="en-GB" dirty="0"/>
        </a:p>
      </dgm:t>
    </dgm:pt>
    <dgm:pt modelId="{8F53A792-87E0-46A4-9FD6-87020EFD88E3}" type="sibTrans" cxnId="{CFAC6DE1-4E22-49B2-B4B1-0D2E1C7BFB1D}">
      <dgm:prSet/>
      <dgm:spPr/>
      <dgm:t>
        <a:bodyPr/>
        <a:lstStyle/>
        <a:p>
          <a:endParaRPr lang="en-GB"/>
        </a:p>
      </dgm:t>
    </dgm:pt>
    <dgm:pt modelId="{66A0D616-5E48-488E-997E-7A8878AA113D}">
      <dgm:prSet custT="1"/>
      <dgm:spPr/>
      <dgm:t>
        <a:bodyPr/>
        <a:lstStyle/>
        <a:p>
          <a:r>
            <a:rPr lang="en-GB" sz="1200" b="1" dirty="0" smtClean="0">
              <a:solidFill>
                <a:schemeClr val="tx1"/>
              </a:solidFill>
            </a:rPr>
            <a:t>Leadership of teaching</a:t>
          </a:r>
          <a:endParaRPr lang="en-GB" sz="1200" b="1" dirty="0">
            <a:solidFill>
              <a:schemeClr val="tx1"/>
            </a:solidFill>
          </a:endParaRPr>
        </a:p>
      </dgm:t>
    </dgm:pt>
    <dgm:pt modelId="{040243B6-680D-49E8-8E67-DFDCB4F22E6B}" type="parTrans" cxnId="{33168304-39B4-4103-85B2-0D3214D0A166}">
      <dgm:prSet/>
      <dgm:spPr>
        <a:solidFill>
          <a:srgbClr val="FF0000"/>
        </a:solidFill>
      </dgm:spPr>
      <dgm:t>
        <a:bodyPr/>
        <a:lstStyle/>
        <a:p>
          <a:endParaRPr lang="en-GB" dirty="0"/>
        </a:p>
      </dgm:t>
    </dgm:pt>
    <dgm:pt modelId="{5DF43948-2D77-42A1-8F42-38D04E935109}" type="sibTrans" cxnId="{33168304-39B4-4103-85B2-0D3214D0A166}">
      <dgm:prSet/>
      <dgm:spPr/>
      <dgm:t>
        <a:bodyPr/>
        <a:lstStyle/>
        <a:p>
          <a:endParaRPr lang="en-GB"/>
        </a:p>
      </dgm:t>
    </dgm:pt>
    <dgm:pt modelId="{C2FF488F-F3C8-4295-8BCE-9795396A244B}">
      <dgm:prSet/>
      <dgm:spPr/>
      <dgm:t>
        <a:bodyPr/>
        <a:lstStyle/>
        <a:p>
          <a:r>
            <a:rPr lang="en-GB" b="1" dirty="0" smtClean="0">
              <a:solidFill>
                <a:schemeClr val="tx1"/>
              </a:solidFill>
            </a:rPr>
            <a:t>Pupil premium</a:t>
          </a:r>
          <a:endParaRPr lang="en-GB" b="1" dirty="0">
            <a:solidFill>
              <a:schemeClr val="tx1"/>
            </a:solidFill>
          </a:endParaRPr>
        </a:p>
      </dgm:t>
    </dgm:pt>
    <dgm:pt modelId="{6F7B01C3-BDE1-4064-A6F7-E16C4C0BCED5}" type="parTrans" cxnId="{3331DC0B-DAD2-415E-A3AE-29E09B1AA72B}">
      <dgm:prSet/>
      <dgm:spPr>
        <a:solidFill>
          <a:srgbClr val="00B050"/>
        </a:solidFill>
      </dgm:spPr>
      <dgm:t>
        <a:bodyPr/>
        <a:lstStyle/>
        <a:p>
          <a:endParaRPr lang="en-GB" dirty="0"/>
        </a:p>
      </dgm:t>
    </dgm:pt>
    <dgm:pt modelId="{748F45D2-46A6-4B1F-9359-319809E230E0}" type="sibTrans" cxnId="{3331DC0B-DAD2-415E-A3AE-29E09B1AA72B}">
      <dgm:prSet/>
      <dgm:spPr/>
      <dgm:t>
        <a:bodyPr/>
        <a:lstStyle/>
        <a:p>
          <a:endParaRPr lang="en-GB"/>
        </a:p>
      </dgm:t>
    </dgm:pt>
    <dgm:pt modelId="{99BF207C-EF17-4AAF-9515-2FDB0279D217}">
      <dgm:prSet custT="1"/>
      <dgm:spPr/>
      <dgm:t>
        <a:bodyPr/>
        <a:lstStyle/>
        <a:p>
          <a:r>
            <a:rPr lang="en-GB" sz="1100" b="1" dirty="0" smtClean="0">
              <a:solidFill>
                <a:schemeClr val="tx1"/>
              </a:solidFill>
            </a:rPr>
            <a:t>Management of staff</a:t>
          </a:r>
          <a:endParaRPr lang="en-GB" sz="1100" b="1" dirty="0">
            <a:solidFill>
              <a:schemeClr val="tx1"/>
            </a:solidFill>
          </a:endParaRPr>
        </a:p>
      </dgm:t>
    </dgm:pt>
    <dgm:pt modelId="{CF29C283-C6B7-4313-91F9-400CA84EF158}" type="parTrans" cxnId="{419056D2-FD40-4658-BE86-840D7E6CF0BD}">
      <dgm:prSet/>
      <dgm:spPr>
        <a:solidFill>
          <a:srgbClr val="FFC000"/>
        </a:solidFill>
      </dgm:spPr>
      <dgm:t>
        <a:bodyPr/>
        <a:lstStyle/>
        <a:p>
          <a:endParaRPr lang="en-GB" dirty="0"/>
        </a:p>
      </dgm:t>
    </dgm:pt>
    <dgm:pt modelId="{C0B47CCC-1398-42BF-A920-6C3D32DB12B1}" type="sibTrans" cxnId="{419056D2-FD40-4658-BE86-840D7E6CF0BD}">
      <dgm:prSet/>
      <dgm:spPr/>
      <dgm:t>
        <a:bodyPr/>
        <a:lstStyle/>
        <a:p>
          <a:endParaRPr lang="en-GB"/>
        </a:p>
      </dgm:t>
    </dgm:pt>
    <dgm:pt modelId="{6A508EDE-36B0-4371-AA4D-FA4F65BDA320}" type="pres">
      <dgm:prSet presAssocID="{3ED1E07F-106B-4EDA-877A-C48A9EEDE406}" presName="Name0" presStyleCnt="0">
        <dgm:presLayoutVars>
          <dgm:chMax val="1"/>
          <dgm:dir/>
          <dgm:animLvl val="ctr"/>
          <dgm:resizeHandles val="exact"/>
        </dgm:presLayoutVars>
      </dgm:prSet>
      <dgm:spPr/>
      <dgm:t>
        <a:bodyPr/>
        <a:lstStyle/>
        <a:p>
          <a:endParaRPr lang="en-GB"/>
        </a:p>
      </dgm:t>
    </dgm:pt>
    <dgm:pt modelId="{B7BD30FC-5F98-4058-8A01-4A0F6898919D}" type="pres">
      <dgm:prSet presAssocID="{29AC1A92-1461-4C89-BDEF-2DDF22586042}" presName="centerShape" presStyleLbl="node0" presStyleIdx="0" presStyleCnt="1" custScaleX="146600" custScaleY="127464"/>
      <dgm:spPr/>
      <dgm:t>
        <a:bodyPr/>
        <a:lstStyle/>
        <a:p>
          <a:endParaRPr lang="en-GB"/>
        </a:p>
      </dgm:t>
    </dgm:pt>
    <dgm:pt modelId="{302518A8-F373-470B-AF0F-BF461A835CCF}" type="pres">
      <dgm:prSet presAssocID="{E38FFBFE-F574-4480-9426-DBCFB8245982}" presName="parTrans" presStyleLbl="sibTrans2D1" presStyleIdx="0" presStyleCnt="5"/>
      <dgm:spPr/>
      <dgm:t>
        <a:bodyPr/>
        <a:lstStyle/>
        <a:p>
          <a:endParaRPr lang="en-GB"/>
        </a:p>
      </dgm:t>
    </dgm:pt>
    <dgm:pt modelId="{21BF495E-8D86-4218-BEC8-DB266C4D48C6}" type="pres">
      <dgm:prSet presAssocID="{E38FFBFE-F574-4480-9426-DBCFB8245982}" presName="connectorText" presStyleLbl="sibTrans2D1" presStyleIdx="0" presStyleCnt="5"/>
      <dgm:spPr/>
      <dgm:t>
        <a:bodyPr/>
        <a:lstStyle/>
        <a:p>
          <a:endParaRPr lang="en-GB"/>
        </a:p>
      </dgm:t>
    </dgm:pt>
    <dgm:pt modelId="{28335DF5-2BC5-4DAF-93D3-09A66CC5ABC4}" type="pres">
      <dgm:prSet presAssocID="{8F530AEA-73EE-4C47-B414-F249FDAAE1F0}" presName="node" presStyleLbl="node1" presStyleIdx="0" presStyleCnt="5" custScaleX="130285">
        <dgm:presLayoutVars>
          <dgm:bulletEnabled val="1"/>
        </dgm:presLayoutVars>
      </dgm:prSet>
      <dgm:spPr/>
      <dgm:t>
        <a:bodyPr/>
        <a:lstStyle/>
        <a:p>
          <a:endParaRPr lang="en-GB"/>
        </a:p>
      </dgm:t>
    </dgm:pt>
    <dgm:pt modelId="{197CEABE-6523-4F71-981D-0932EBAE7EEE}" type="pres">
      <dgm:prSet presAssocID="{040243B6-680D-49E8-8E67-DFDCB4F22E6B}" presName="parTrans" presStyleLbl="sibTrans2D1" presStyleIdx="1" presStyleCnt="5"/>
      <dgm:spPr/>
      <dgm:t>
        <a:bodyPr/>
        <a:lstStyle/>
        <a:p>
          <a:endParaRPr lang="en-GB"/>
        </a:p>
      </dgm:t>
    </dgm:pt>
    <dgm:pt modelId="{5C315115-FC03-4DC2-8DC4-E249E8F46CD5}" type="pres">
      <dgm:prSet presAssocID="{040243B6-680D-49E8-8E67-DFDCB4F22E6B}" presName="connectorText" presStyleLbl="sibTrans2D1" presStyleIdx="1" presStyleCnt="5"/>
      <dgm:spPr/>
      <dgm:t>
        <a:bodyPr/>
        <a:lstStyle/>
        <a:p>
          <a:endParaRPr lang="en-GB"/>
        </a:p>
      </dgm:t>
    </dgm:pt>
    <dgm:pt modelId="{2849E135-C825-40AF-A1EE-9EFAE3F2A743}" type="pres">
      <dgm:prSet presAssocID="{66A0D616-5E48-488E-997E-7A8878AA113D}" presName="node" presStyleLbl="node1" presStyleIdx="1" presStyleCnt="5" custScaleX="118117" custRadScaleRad="111870" custRadScaleInc="-2864">
        <dgm:presLayoutVars>
          <dgm:bulletEnabled val="1"/>
        </dgm:presLayoutVars>
      </dgm:prSet>
      <dgm:spPr/>
      <dgm:t>
        <a:bodyPr/>
        <a:lstStyle/>
        <a:p>
          <a:endParaRPr lang="en-GB"/>
        </a:p>
      </dgm:t>
    </dgm:pt>
    <dgm:pt modelId="{414D2716-E8C9-4063-9C16-4C246E8FAE27}" type="pres">
      <dgm:prSet presAssocID="{CF29C283-C6B7-4313-91F9-400CA84EF158}" presName="parTrans" presStyleLbl="sibTrans2D1" presStyleIdx="2" presStyleCnt="5"/>
      <dgm:spPr/>
      <dgm:t>
        <a:bodyPr/>
        <a:lstStyle/>
        <a:p>
          <a:endParaRPr lang="en-GB"/>
        </a:p>
      </dgm:t>
    </dgm:pt>
    <dgm:pt modelId="{66A9AE6E-8D1C-4655-AAE2-EF2DAFF6546F}" type="pres">
      <dgm:prSet presAssocID="{CF29C283-C6B7-4313-91F9-400CA84EF158}" presName="connectorText" presStyleLbl="sibTrans2D1" presStyleIdx="2" presStyleCnt="5"/>
      <dgm:spPr/>
      <dgm:t>
        <a:bodyPr/>
        <a:lstStyle/>
        <a:p>
          <a:endParaRPr lang="en-GB"/>
        </a:p>
      </dgm:t>
    </dgm:pt>
    <dgm:pt modelId="{862E0FC9-6060-46F9-8721-A005831C61F2}" type="pres">
      <dgm:prSet presAssocID="{99BF207C-EF17-4AAF-9515-2FDB0279D217}" presName="node" presStyleLbl="node1" presStyleIdx="2" presStyleCnt="5" custScaleX="119571" custScaleY="105631" custRadScaleRad="134176" custRadScaleInc="-45495">
        <dgm:presLayoutVars>
          <dgm:bulletEnabled val="1"/>
        </dgm:presLayoutVars>
      </dgm:prSet>
      <dgm:spPr/>
      <dgm:t>
        <a:bodyPr/>
        <a:lstStyle/>
        <a:p>
          <a:endParaRPr lang="en-GB"/>
        </a:p>
      </dgm:t>
    </dgm:pt>
    <dgm:pt modelId="{0F0A1B49-FA54-426E-A54D-FB16C49B0D05}" type="pres">
      <dgm:prSet presAssocID="{6F7B01C3-BDE1-4064-A6F7-E16C4C0BCED5}" presName="parTrans" presStyleLbl="sibTrans2D1" presStyleIdx="3" presStyleCnt="5"/>
      <dgm:spPr/>
      <dgm:t>
        <a:bodyPr/>
        <a:lstStyle/>
        <a:p>
          <a:endParaRPr lang="en-GB"/>
        </a:p>
      </dgm:t>
    </dgm:pt>
    <dgm:pt modelId="{E138F4C6-048F-4F5D-904F-AE68DB4DFA96}" type="pres">
      <dgm:prSet presAssocID="{6F7B01C3-BDE1-4064-A6F7-E16C4C0BCED5}" presName="connectorText" presStyleLbl="sibTrans2D1" presStyleIdx="3" presStyleCnt="5"/>
      <dgm:spPr/>
      <dgm:t>
        <a:bodyPr/>
        <a:lstStyle/>
        <a:p>
          <a:endParaRPr lang="en-GB"/>
        </a:p>
      </dgm:t>
    </dgm:pt>
    <dgm:pt modelId="{A467CA32-79E6-47F6-94D1-4DB785D46961}" type="pres">
      <dgm:prSet presAssocID="{C2FF488F-F3C8-4295-8BCE-9795396A244B}" presName="node" presStyleLbl="node1" presStyleIdx="3" presStyleCnt="5" custScaleX="133666" custRadScaleRad="130781" custRadScaleInc="45400">
        <dgm:presLayoutVars>
          <dgm:bulletEnabled val="1"/>
        </dgm:presLayoutVars>
      </dgm:prSet>
      <dgm:spPr/>
      <dgm:t>
        <a:bodyPr/>
        <a:lstStyle/>
        <a:p>
          <a:endParaRPr lang="en-GB"/>
        </a:p>
      </dgm:t>
    </dgm:pt>
    <dgm:pt modelId="{A08BDD4D-3672-4D7A-985B-B51730369A49}" type="pres">
      <dgm:prSet presAssocID="{BD6E8826-30F8-43CF-B3F1-0C11D10728D7}" presName="parTrans" presStyleLbl="sibTrans2D1" presStyleIdx="4" presStyleCnt="5"/>
      <dgm:spPr/>
      <dgm:t>
        <a:bodyPr/>
        <a:lstStyle/>
        <a:p>
          <a:endParaRPr lang="en-GB"/>
        </a:p>
      </dgm:t>
    </dgm:pt>
    <dgm:pt modelId="{C5CDA257-1CE9-425C-AE58-D4F032EE988B}" type="pres">
      <dgm:prSet presAssocID="{BD6E8826-30F8-43CF-B3F1-0C11D10728D7}" presName="connectorText" presStyleLbl="sibTrans2D1" presStyleIdx="4" presStyleCnt="5"/>
      <dgm:spPr/>
      <dgm:t>
        <a:bodyPr/>
        <a:lstStyle/>
        <a:p>
          <a:endParaRPr lang="en-GB"/>
        </a:p>
      </dgm:t>
    </dgm:pt>
    <dgm:pt modelId="{713FE17D-4F16-43B0-97F4-6CA605623BFA}" type="pres">
      <dgm:prSet presAssocID="{123829B9-72CD-4EAB-90D2-BB2922305DF3}" presName="node" presStyleLbl="node1" presStyleIdx="4" presStyleCnt="5" custScaleX="129831" custRadScaleRad="119561" custRadScaleInc="-654">
        <dgm:presLayoutVars>
          <dgm:bulletEnabled val="1"/>
        </dgm:presLayoutVars>
      </dgm:prSet>
      <dgm:spPr/>
      <dgm:t>
        <a:bodyPr/>
        <a:lstStyle/>
        <a:p>
          <a:endParaRPr lang="en-GB"/>
        </a:p>
      </dgm:t>
    </dgm:pt>
  </dgm:ptLst>
  <dgm:cxnLst>
    <dgm:cxn modelId="{EC96FDF9-FD89-46D0-B6A7-A14F33FF91D3}" type="presOf" srcId="{8F530AEA-73EE-4C47-B414-F249FDAAE1F0}" destId="{28335DF5-2BC5-4DAF-93D3-09A66CC5ABC4}" srcOrd="0" destOrd="0" presId="urn:microsoft.com/office/officeart/2005/8/layout/radial5"/>
    <dgm:cxn modelId="{9C93D335-43AE-45E6-891A-56CD39AA3F22}" type="presOf" srcId="{CF29C283-C6B7-4313-91F9-400CA84EF158}" destId="{414D2716-E8C9-4063-9C16-4C246E8FAE27}" srcOrd="0" destOrd="0" presId="urn:microsoft.com/office/officeart/2005/8/layout/radial5"/>
    <dgm:cxn modelId="{3293AC74-FECF-4DDD-8032-5BD2FACC86E3}" srcId="{3ED1E07F-106B-4EDA-877A-C48A9EEDE406}" destId="{29AC1A92-1461-4C89-BDEF-2DDF22586042}" srcOrd="0" destOrd="0" parTransId="{96525DCE-C4DB-4BC1-95E2-E435B98C0DB2}" sibTransId="{542C0EB0-A1E1-4EA4-B1E0-2CA6C4FE64AB}"/>
    <dgm:cxn modelId="{661BD972-2AD9-443F-9009-CD1653EE5C49}" type="presOf" srcId="{BD6E8826-30F8-43CF-B3F1-0C11D10728D7}" destId="{A08BDD4D-3672-4D7A-985B-B51730369A49}" srcOrd="0" destOrd="0" presId="urn:microsoft.com/office/officeart/2005/8/layout/radial5"/>
    <dgm:cxn modelId="{3331DC0B-DAD2-415E-A3AE-29E09B1AA72B}" srcId="{29AC1A92-1461-4C89-BDEF-2DDF22586042}" destId="{C2FF488F-F3C8-4295-8BCE-9795396A244B}" srcOrd="3" destOrd="0" parTransId="{6F7B01C3-BDE1-4064-A6F7-E16C4C0BCED5}" sibTransId="{748F45D2-46A6-4B1F-9359-319809E230E0}"/>
    <dgm:cxn modelId="{26FEB121-875A-42EA-A240-72599ECA2C32}" type="presOf" srcId="{040243B6-680D-49E8-8E67-DFDCB4F22E6B}" destId="{5C315115-FC03-4DC2-8DC4-E249E8F46CD5}" srcOrd="1" destOrd="0" presId="urn:microsoft.com/office/officeart/2005/8/layout/radial5"/>
    <dgm:cxn modelId="{419056D2-FD40-4658-BE86-840D7E6CF0BD}" srcId="{29AC1A92-1461-4C89-BDEF-2DDF22586042}" destId="{99BF207C-EF17-4AAF-9515-2FDB0279D217}" srcOrd="2" destOrd="0" parTransId="{CF29C283-C6B7-4313-91F9-400CA84EF158}" sibTransId="{C0B47CCC-1398-42BF-A920-6C3D32DB12B1}"/>
    <dgm:cxn modelId="{6ACAB71B-8079-4FDF-BEA6-172589838D5D}" srcId="{29AC1A92-1461-4C89-BDEF-2DDF22586042}" destId="{8F530AEA-73EE-4C47-B414-F249FDAAE1F0}" srcOrd="0" destOrd="0" parTransId="{E38FFBFE-F574-4480-9426-DBCFB8245982}" sibTransId="{FBB1D98B-CC6F-4308-9A69-C2C13CD5869E}"/>
    <dgm:cxn modelId="{637D822E-F68C-46D7-9E5E-18D75ED7E142}" type="presOf" srcId="{6F7B01C3-BDE1-4064-A6F7-E16C4C0BCED5}" destId="{E138F4C6-048F-4F5D-904F-AE68DB4DFA96}" srcOrd="1" destOrd="0" presId="urn:microsoft.com/office/officeart/2005/8/layout/radial5"/>
    <dgm:cxn modelId="{3E1E4A13-38C3-45F6-BFEC-2273819FBABF}" type="presOf" srcId="{99BF207C-EF17-4AAF-9515-2FDB0279D217}" destId="{862E0FC9-6060-46F9-8721-A005831C61F2}" srcOrd="0" destOrd="0" presId="urn:microsoft.com/office/officeart/2005/8/layout/radial5"/>
    <dgm:cxn modelId="{7DF99591-FA2E-49F2-A608-F2ABEAA2FCDD}" type="presOf" srcId="{BD6E8826-30F8-43CF-B3F1-0C11D10728D7}" destId="{C5CDA257-1CE9-425C-AE58-D4F032EE988B}" srcOrd="1" destOrd="0" presId="urn:microsoft.com/office/officeart/2005/8/layout/radial5"/>
    <dgm:cxn modelId="{DE9AA6DB-807D-4FA5-9A4A-65A752C1A493}" type="presOf" srcId="{C2FF488F-F3C8-4295-8BCE-9795396A244B}" destId="{A467CA32-79E6-47F6-94D1-4DB785D46961}" srcOrd="0" destOrd="0" presId="urn:microsoft.com/office/officeart/2005/8/layout/radial5"/>
    <dgm:cxn modelId="{2436D5DA-EF74-4007-A551-8D7ABC4EDDC0}" type="presOf" srcId="{123829B9-72CD-4EAB-90D2-BB2922305DF3}" destId="{713FE17D-4F16-43B0-97F4-6CA605623BFA}" srcOrd="0" destOrd="0" presId="urn:microsoft.com/office/officeart/2005/8/layout/radial5"/>
    <dgm:cxn modelId="{20A4F749-000E-4E3F-B415-CF97696F8980}" type="presOf" srcId="{E38FFBFE-F574-4480-9426-DBCFB8245982}" destId="{302518A8-F373-470B-AF0F-BF461A835CCF}" srcOrd="0" destOrd="0" presId="urn:microsoft.com/office/officeart/2005/8/layout/radial5"/>
    <dgm:cxn modelId="{597F16E4-16C1-425F-A816-D9AE7F9A5AC6}" type="presOf" srcId="{E38FFBFE-F574-4480-9426-DBCFB8245982}" destId="{21BF495E-8D86-4218-BEC8-DB266C4D48C6}" srcOrd="1" destOrd="0" presId="urn:microsoft.com/office/officeart/2005/8/layout/radial5"/>
    <dgm:cxn modelId="{33168304-39B4-4103-85B2-0D3214D0A166}" srcId="{29AC1A92-1461-4C89-BDEF-2DDF22586042}" destId="{66A0D616-5E48-488E-997E-7A8878AA113D}" srcOrd="1" destOrd="0" parTransId="{040243B6-680D-49E8-8E67-DFDCB4F22E6B}" sibTransId="{5DF43948-2D77-42A1-8F42-38D04E935109}"/>
    <dgm:cxn modelId="{7187F595-14D1-47AA-9D96-55D92D147AF6}" type="presOf" srcId="{29AC1A92-1461-4C89-BDEF-2DDF22586042}" destId="{B7BD30FC-5F98-4058-8A01-4A0F6898919D}" srcOrd="0" destOrd="0" presId="urn:microsoft.com/office/officeart/2005/8/layout/radial5"/>
    <dgm:cxn modelId="{CFAC6DE1-4E22-49B2-B4B1-0D2E1C7BFB1D}" srcId="{29AC1A92-1461-4C89-BDEF-2DDF22586042}" destId="{123829B9-72CD-4EAB-90D2-BB2922305DF3}" srcOrd="4" destOrd="0" parTransId="{BD6E8826-30F8-43CF-B3F1-0C11D10728D7}" sibTransId="{8F53A792-87E0-46A4-9FD6-87020EFD88E3}"/>
    <dgm:cxn modelId="{E2A0CB68-C0FA-47FA-8FF6-18730FDF956C}" type="presOf" srcId="{CF29C283-C6B7-4313-91F9-400CA84EF158}" destId="{66A9AE6E-8D1C-4655-AAE2-EF2DAFF6546F}" srcOrd="1" destOrd="0" presId="urn:microsoft.com/office/officeart/2005/8/layout/radial5"/>
    <dgm:cxn modelId="{0AD59E0A-6857-422F-A192-A0A347711E63}" type="presOf" srcId="{6F7B01C3-BDE1-4064-A6F7-E16C4C0BCED5}" destId="{0F0A1B49-FA54-426E-A54D-FB16C49B0D05}" srcOrd="0" destOrd="0" presId="urn:microsoft.com/office/officeart/2005/8/layout/radial5"/>
    <dgm:cxn modelId="{1208469F-6FAF-456C-BFFE-AFB426F6ED24}" type="presOf" srcId="{66A0D616-5E48-488E-997E-7A8878AA113D}" destId="{2849E135-C825-40AF-A1EE-9EFAE3F2A743}" srcOrd="0" destOrd="0" presId="urn:microsoft.com/office/officeart/2005/8/layout/radial5"/>
    <dgm:cxn modelId="{4B940B44-1442-405D-A06E-81862675CDB8}" type="presOf" srcId="{040243B6-680D-49E8-8E67-DFDCB4F22E6B}" destId="{197CEABE-6523-4F71-981D-0932EBAE7EEE}" srcOrd="0" destOrd="0" presId="urn:microsoft.com/office/officeart/2005/8/layout/radial5"/>
    <dgm:cxn modelId="{5E9252F1-4461-47BD-A7F3-7C43AA26FB6B}" type="presOf" srcId="{3ED1E07F-106B-4EDA-877A-C48A9EEDE406}" destId="{6A508EDE-36B0-4371-AA4D-FA4F65BDA320}" srcOrd="0" destOrd="0" presId="urn:microsoft.com/office/officeart/2005/8/layout/radial5"/>
    <dgm:cxn modelId="{9AA20431-1612-45B0-8E6C-C9DCB567805E}" type="presParOf" srcId="{6A508EDE-36B0-4371-AA4D-FA4F65BDA320}" destId="{B7BD30FC-5F98-4058-8A01-4A0F6898919D}" srcOrd="0" destOrd="0" presId="urn:microsoft.com/office/officeart/2005/8/layout/radial5"/>
    <dgm:cxn modelId="{DEA1ABF9-94F2-4ED5-9F1B-2D6794EDC445}" type="presParOf" srcId="{6A508EDE-36B0-4371-AA4D-FA4F65BDA320}" destId="{302518A8-F373-470B-AF0F-BF461A835CCF}" srcOrd="1" destOrd="0" presId="urn:microsoft.com/office/officeart/2005/8/layout/radial5"/>
    <dgm:cxn modelId="{B54E07D6-D4C1-401A-9679-C541C97982E6}" type="presParOf" srcId="{302518A8-F373-470B-AF0F-BF461A835CCF}" destId="{21BF495E-8D86-4218-BEC8-DB266C4D48C6}" srcOrd="0" destOrd="0" presId="urn:microsoft.com/office/officeart/2005/8/layout/radial5"/>
    <dgm:cxn modelId="{2ED81B07-9C3F-472F-A0B9-B0D9B5795A9C}" type="presParOf" srcId="{6A508EDE-36B0-4371-AA4D-FA4F65BDA320}" destId="{28335DF5-2BC5-4DAF-93D3-09A66CC5ABC4}" srcOrd="2" destOrd="0" presId="urn:microsoft.com/office/officeart/2005/8/layout/radial5"/>
    <dgm:cxn modelId="{88629B1E-F525-466C-ADB8-2D8270C50C12}" type="presParOf" srcId="{6A508EDE-36B0-4371-AA4D-FA4F65BDA320}" destId="{197CEABE-6523-4F71-981D-0932EBAE7EEE}" srcOrd="3" destOrd="0" presId="urn:microsoft.com/office/officeart/2005/8/layout/radial5"/>
    <dgm:cxn modelId="{DD079D62-3E8C-4F0E-B2FD-3C250E0EB803}" type="presParOf" srcId="{197CEABE-6523-4F71-981D-0932EBAE7EEE}" destId="{5C315115-FC03-4DC2-8DC4-E249E8F46CD5}" srcOrd="0" destOrd="0" presId="urn:microsoft.com/office/officeart/2005/8/layout/radial5"/>
    <dgm:cxn modelId="{533C0930-3D34-4426-B898-F5F130D88EBC}" type="presParOf" srcId="{6A508EDE-36B0-4371-AA4D-FA4F65BDA320}" destId="{2849E135-C825-40AF-A1EE-9EFAE3F2A743}" srcOrd="4" destOrd="0" presId="urn:microsoft.com/office/officeart/2005/8/layout/radial5"/>
    <dgm:cxn modelId="{6BBC632B-AD0E-442F-9F1D-23FDFD493CD6}" type="presParOf" srcId="{6A508EDE-36B0-4371-AA4D-FA4F65BDA320}" destId="{414D2716-E8C9-4063-9C16-4C246E8FAE27}" srcOrd="5" destOrd="0" presId="urn:microsoft.com/office/officeart/2005/8/layout/radial5"/>
    <dgm:cxn modelId="{C7DD5CB0-4636-4C8F-9955-D6E2CAC75714}" type="presParOf" srcId="{414D2716-E8C9-4063-9C16-4C246E8FAE27}" destId="{66A9AE6E-8D1C-4655-AAE2-EF2DAFF6546F}" srcOrd="0" destOrd="0" presId="urn:microsoft.com/office/officeart/2005/8/layout/radial5"/>
    <dgm:cxn modelId="{5B28E47B-D63D-4731-955F-96326AEC7158}" type="presParOf" srcId="{6A508EDE-36B0-4371-AA4D-FA4F65BDA320}" destId="{862E0FC9-6060-46F9-8721-A005831C61F2}" srcOrd="6" destOrd="0" presId="urn:microsoft.com/office/officeart/2005/8/layout/radial5"/>
    <dgm:cxn modelId="{9FA784E7-86FA-47A3-8F7B-583A5F63437E}" type="presParOf" srcId="{6A508EDE-36B0-4371-AA4D-FA4F65BDA320}" destId="{0F0A1B49-FA54-426E-A54D-FB16C49B0D05}" srcOrd="7" destOrd="0" presId="urn:microsoft.com/office/officeart/2005/8/layout/radial5"/>
    <dgm:cxn modelId="{B0C5F31D-DD04-4CA3-8399-2F78E94FA875}" type="presParOf" srcId="{0F0A1B49-FA54-426E-A54D-FB16C49B0D05}" destId="{E138F4C6-048F-4F5D-904F-AE68DB4DFA96}" srcOrd="0" destOrd="0" presId="urn:microsoft.com/office/officeart/2005/8/layout/radial5"/>
    <dgm:cxn modelId="{5DFFAEA4-AD90-4CFB-9B83-13F315DB7807}" type="presParOf" srcId="{6A508EDE-36B0-4371-AA4D-FA4F65BDA320}" destId="{A467CA32-79E6-47F6-94D1-4DB785D46961}" srcOrd="8" destOrd="0" presId="urn:microsoft.com/office/officeart/2005/8/layout/radial5"/>
    <dgm:cxn modelId="{05A4C234-30AD-4E6D-B6BF-8B94928C522B}" type="presParOf" srcId="{6A508EDE-36B0-4371-AA4D-FA4F65BDA320}" destId="{A08BDD4D-3672-4D7A-985B-B51730369A49}" srcOrd="9" destOrd="0" presId="urn:microsoft.com/office/officeart/2005/8/layout/radial5"/>
    <dgm:cxn modelId="{A6413FE8-5D17-44F4-A93C-90346421A7F5}" type="presParOf" srcId="{A08BDD4D-3672-4D7A-985B-B51730369A49}" destId="{C5CDA257-1CE9-425C-AE58-D4F032EE988B}" srcOrd="0" destOrd="0" presId="urn:microsoft.com/office/officeart/2005/8/layout/radial5"/>
    <dgm:cxn modelId="{6BCA2BBB-3EF6-4C1E-A964-524A48A154F7}" type="presParOf" srcId="{6A508EDE-36B0-4371-AA4D-FA4F65BDA320}" destId="{713FE17D-4F16-43B0-97F4-6CA605623BFA}"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43E57-16A8-45CA-9F89-10FE65F658D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48344A70-7594-49BB-A39F-AA531BB7531C}">
      <dgm:prSet phldrT="[Text]"/>
      <dgm:spPr>
        <a:solidFill>
          <a:srgbClr val="C00000"/>
        </a:solidFill>
      </dgm:spPr>
      <dgm:t>
        <a:bodyPr/>
        <a:lstStyle/>
        <a:p>
          <a:r>
            <a:rPr lang="en-GB" dirty="0" smtClean="0">
              <a:solidFill>
                <a:schemeClr val="tx1"/>
              </a:solidFill>
            </a:rPr>
            <a:t>Impact</a:t>
          </a:r>
          <a:endParaRPr lang="en-GB" dirty="0">
            <a:solidFill>
              <a:schemeClr val="tx1"/>
            </a:solidFill>
          </a:endParaRPr>
        </a:p>
      </dgm:t>
    </dgm:pt>
    <dgm:pt modelId="{6BB37D50-BCDD-494C-8B63-1DACF06F316C}" type="parTrans" cxnId="{6AA2FE48-5050-45A4-8958-893789FC73DB}">
      <dgm:prSet/>
      <dgm:spPr/>
      <dgm:t>
        <a:bodyPr/>
        <a:lstStyle/>
        <a:p>
          <a:endParaRPr lang="en-GB"/>
        </a:p>
      </dgm:t>
    </dgm:pt>
    <dgm:pt modelId="{E1763AAE-EC4A-4A1C-AA36-D89DF26A86C1}" type="sibTrans" cxnId="{6AA2FE48-5050-45A4-8958-893789FC73DB}">
      <dgm:prSet/>
      <dgm:spPr/>
      <dgm:t>
        <a:bodyPr/>
        <a:lstStyle/>
        <a:p>
          <a:endParaRPr lang="en-GB"/>
        </a:p>
      </dgm:t>
    </dgm:pt>
    <dgm:pt modelId="{26771F0B-196C-486C-90DB-4EE4C1709789}">
      <dgm:prSet phldrT="[Text]"/>
      <dgm:spPr/>
      <dgm:t>
        <a:bodyPr/>
        <a:lstStyle/>
        <a:p>
          <a:r>
            <a:rPr lang="en-GB" dirty="0" smtClean="0"/>
            <a:t>Lifestyles</a:t>
          </a:r>
          <a:endParaRPr lang="en-GB" dirty="0"/>
        </a:p>
      </dgm:t>
    </dgm:pt>
    <dgm:pt modelId="{6967DD49-0C3C-4AE9-AF08-8B375E80CF2E}" type="parTrans" cxnId="{8AC68162-9387-4361-9906-83CDB3FFDFEA}">
      <dgm:prSet/>
      <dgm:spPr/>
      <dgm:t>
        <a:bodyPr/>
        <a:lstStyle/>
        <a:p>
          <a:endParaRPr lang="en-GB"/>
        </a:p>
      </dgm:t>
    </dgm:pt>
    <dgm:pt modelId="{3A3F8626-9CDB-4033-B689-0100D8E7A702}" type="sibTrans" cxnId="{8AC68162-9387-4361-9906-83CDB3FFDFEA}">
      <dgm:prSet/>
      <dgm:spPr/>
      <dgm:t>
        <a:bodyPr/>
        <a:lstStyle/>
        <a:p>
          <a:endParaRPr lang="en-GB"/>
        </a:p>
      </dgm:t>
    </dgm:pt>
    <dgm:pt modelId="{BC528842-1AAD-4797-8FF4-C9B70D828E52}">
      <dgm:prSet phldrT="[Text]"/>
      <dgm:spPr>
        <a:solidFill>
          <a:srgbClr val="00B0F0"/>
        </a:solidFill>
      </dgm:spPr>
      <dgm:t>
        <a:bodyPr/>
        <a:lstStyle/>
        <a:p>
          <a:r>
            <a:rPr lang="en-GB" dirty="0" smtClean="0">
              <a:solidFill>
                <a:schemeClr val="tx1"/>
              </a:solidFill>
            </a:rPr>
            <a:t>Increase</a:t>
          </a:r>
          <a:endParaRPr lang="en-GB" dirty="0">
            <a:solidFill>
              <a:schemeClr val="tx1"/>
            </a:solidFill>
          </a:endParaRPr>
        </a:p>
      </dgm:t>
    </dgm:pt>
    <dgm:pt modelId="{38619B3E-1724-4CEF-AC3B-47E708956AB1}" type="parTrans" cxnId="{CF4B57CD-AE60-4EFC-ACB9-E445BB2EDFA1}">
      <dgm:prSet/>
      <dgm:spPr/>
      <dgm:t>
        <a:bodyPr/>
        <a:lstStyle/>
        <a:p>
          <a:endParaRPr lang="en-GB"/>
        </a:p>
      </dgm:t>
    </dgm:pt>
    <dgm:pt modelId="{ADB51C2F-DA6F-455D-8AA6-1B4D2670D56E}" type="sibTrans" cxnId="{CF4B57CD-AE60-4EFC-ACB9-E445BB2EDFA1}">
      <dgm:prSet/>
      <dgm:spPr/>
      <dgm:t>
        <a:bodyPr/>
        <a:lstStyle/>
        <a:p>
          <a:endParaRPr lang="en-GB"/>
        </a:p>
      </dgm:t>
    </dgm:pt>
    <dgm:pt modelId="{8D4E0C79-063A-4C77-92BF-14A835F4DEDD}">
      <dgm:prSet phldrT="[Text]"/>
      <dgm:spPr/>
      <dgm:t>
        <a:bodyPr/>
        <a:lstStyle/>
        <a:p>
          <a:r>
            <a:rPr lang="en-GB" dirty="0" smtClean="0"/>
            <a:t>Participation rates</a:t>
          </a:r>
          <a:endParaRPr lang="en-GB" dirty="0"/>
        </a:p>
      </dgm:t>
    </dgm:pt>
    <dgm:pt modelId="{0D721DAB-564A-4445-A28C-CA3A7D4C4B86}" type="parTrans" cxnId="{EC37DF6A-06C1-4EF3-A9E7-3AD1A3E37AF3}">
      <dgm:prSet/>
      <dgm:spPr/>
      <dgm:t>
        <a:bodyPr/>
        <a:lstStyle/>
        <a:p>
          <a:endParaRPr lang="en-GB"/>
        </a:p>
      </dgm:t>
    </dgm:pt>
    <dgm:pt modelId="{F57987F7-98BC-412E-9B24-A1A4B5397E40}" type="sibTrans" cxnId="{EC37DF6A-06C1-4EF3-A9E7-3AD1A3E37AF3}">
      <dgm:prSet/>
      <dgm:spPr/>
      <dgm:t>
        <a:bodyPr/>
        <a:lstStyle/>
        <a:p>
          <a:endParaRPr lang="en-GB"/>
        </a:p>
      </dgm:t>
    </dgm:pt>
    <dgm:pt modelId="{45370432-8D5A-4D05-8C1F-B6D0201D378A}">
      <dgm:prSet phldrT="[Text]"/>
      <dgm:spPr/>
      <dgm:t>
        <a:bodyPr/>
        <a:lstStyle/>
        <a:p>
          <a:r>
            <a:rPr lang="en-GB" dirty="0" smtClean="0"/>
            <a:t>And success in competitive school sports</a:t>
          </a:r>
          <a:endParaRPr lang="en-GB" dirty="0"/>
        </a:p>
      </dgm:t>
    </dgm:pt>
    <dgm:pt modelId="{53C75718-6097-46B7-A811-614DFEC536CA}" type="parTrans" cxnId="{8E43FE19-4E7C-4E19-BE23-D1A098C4B5FC}">
      <dgm:prSet/>
      <dgm:spPr/>
      <dgm:t>
        <a:bodyPr/>
        <a:lstStyle/>
        <a:p>
          <a:endParaRPr lang="en-GB"/>
        </a:p>
      </dgm:t>
    </dgm:pt>
    <dgm:pt modelId="{8FE26833-285A-4059-A5FC-251F24DE340F}" type="sibTrans" cxnId="{8E43FE19-4E7C-4E19-BE23-D1A098C4B5FC}">
      <dgm:prSet/>
      <dgm:spPr/>
      <dgm:t>
        <a:bodyPr/>
        <a:lstStyle/>
        <a:p>
          <a:endParaRPr lang="en-GB"/>
        </a:p>
      </dgm:t>
    </dgm:pt>
    <dgm:pt modelId="{560B5D91-6830-4DAB-87CF-54902EC8A04E}">
      <dgm:prSet phldrT="[Text]"/>
      <dgm:spPr>
        <a:solidFill>
          <a:srgbClr val="FFC000"/>
        </a:solidFill>
      </dgm:spPr>
      <dgm:t>
        <a:bodyPr/>
        <a:lstStyle/>
        <a:p>
          <a:r>
            <a:rPr lang="en-GB" dirty="0" smtClean="0">
              <a:solidFill>
                <a:schemeClr val="tx1"/>
              </a:solidFill>
            </a:rPr>
            <a:t>Inclusive</a:t>
          </a:r>
          <a:endParaRPr lang="en-GB" dirty="0">
            <a:solidFill>
              <a:schemeClr val="tx1"/>
            </a:solidFill>
          </a:endParaRPr>
        </a:p>
      </dgm:t>
    </dgm:pt>
    <dgm:pt modelId="{9A407B9F-8521-4A2F-9A23-5E3DB010C41D}" type="parTrans" cxnId="{CB0DFD77-3F41-4E05-9B8E-804B3A40923F}">
      <dgm:prSet/>
      <dgm:spPr/>
      <dgm:t>
        <a:bodyPr/>
        <a:lstStyle/>
        <a:p>
          <a:endParaRPr lang="en-GB"/>
        </a:p>
      </dgm:t>
    </dgm:pt>
    <dgm:pt modelId="{1A339B1C-6593-43E0-82CA-CEE30B02F21B}" type="sibTrans" cxnId="{CB0DFD77-3F41-4E05-9B8E-804B3A40923F}">
      <dgm:prSet/>
      <dgm:spPr/>
      <dgm:t>
        <a:bodyPr/>
        <a:lstStyle/>
        <a:p>
          <a:endParaRPr lang="en-GB"/>
        </a:p>
      </dgm:t>
    </dgm:pt>
    <dgm:pt modelId="{508DCE2D-15AE-4F8D-A65C-236839F44945}">
      <dgm:prSet phldrT="[Text]"/>
      <dgm:spPr/>
      <dgm:t>
        <a:bodyPr/>
        <a:lstStyle/>
        <a:p>
          <a:r>
            <a:rPr lang="en-GB" dirty="0" smtClean="0"/>
            <a:t>PE curriculum more inclusive </a:t>
          </a:r>
          <a:endParaRPr lang="en-GB" dirty="0"/>
        </a:p>
      </dgm:t>
    </dgm:pt>
    <dgm:pt modelId="{4B0F1D8B-FF49-432E-8D69-E1970ACF0F43}" type="parTrans" cxnId="{EF838FAE-A48B-45C8-85D4-AF6007349B7A}">
      <dgm:prSet/>
      <dgm:spPr/>
      <dgm:t>
        <a:bodyPr/>
        <a:lstStyle/>
        <a:p>
          <a:endParaRPr lang="en-GB"/>
        </a:p>
      </dgm:t>
    </dgm:pt>
    <dgm:pt modelId="{5E6332D1-9C7B-4A1C-9960-D6D0145FE36C}" type="sibTrans" cxnId="{EF838FAE-A48B-45C8-85D4-AF6007349B7A}">
      <dgm:prSet/>
      <dgm:spPr/>
      <dgm:t>
        <a:bodyPr/>
        <a:lstStyle/>
        <a:p>
          <a:endParaRPr lang="en-GB"/>
        </a:p>
      </dgm:t>
    </dgm:pt>
    <dgm:pt modelId="{D20BBA11-33CC-4B69-9976-4E76F6903A3F}">
      <dgm:prSet phldrT="[Text]"/>
      <dgm:spPr/>
      <dgm:t>
        <a:bodyPr/>
        <a:lstStyle/>
        <a:p>
          <a:r>
            <a:rPr lang="en-GB" dirty="0" smtClean="0"/>
            <a:t>How?</a:t>
          </a:r>
          <a:endParaRPr lang="en-GB" dirty="0"/>
        </a:p>
      </dgm:t>
    </dgm:pt>
    <dgm:pt modelId="{DB4F555A-3E3B-4153-8CF1-6E03110F2B19}" type="parTrans" cxnId="{816C0162-E77C-4F77-9D8C-F61847F181FE}">
      <dgm:prSet/>
      <dgm:spPr/>
      <dgm:t>
        <a:bodyPr/>
        <a:lstStyle/>
        <a:p>
          <a:endParaRPr lang="en-GB"/>
        </a:p>
      </dgm:t>
    </dgm:pt>
    <dgm:pt modelId="{2E3BF560-DFC3-4403-A7C8-AD1EF72E5EEF}" type="sibTrans" cxnId="{816C0162-E77C-4F77-9D8C-F61847F181FE}">
      <dgm:prSet/>
      <dgm:spPr/>
      <dgm:t>
        <a:bodyPr/>
        <a:lstStyle/>
        <a:p>
          <a:endParaRPr lang="en-GB"/>
        </a:p>
      </dgm:t>
    </dgm:pt>
    <dgm:pt modelId="{2DD7DEA1-DB79-4216-8FB5-63A1C3FCD1D6}">
      <dgm:prSet phldrT="[Text]"/>
      <dgm:spPr/>
      <dgm:t>
        <a:bodyPr/>
        <a:lstStyle/>
        <a:p>
          <a:r>
            <a:rPr lang="en-GB" dirty="0" smtClean="0"/>
            <a:t>Physical wellbeing</a:t>
          </a:r>
          <a:endParaRPr lang="en-GB" dirty="0"/>
        </a:p>
      </dgm:t>
    </dgm:pt>
    <dgm:pt modelId="{3EC881BF-C0F6-4B14-9824-2EE278B4C92E}" type="parTrans" cxnId="{BC66D9B7-341C-4619-A6D4-10A0F38F8086}">
      <dgm:prSet/>
      <dgm:spPr/>
      <dgm:t>
        <a:bodyPr/>
        <a:lstStyle/>
        <a:p>
          <a:endParaRPr lang="en-GB"/>
        </a:p>
      </dgm:t>
    </dgm:pt>
    <dgm:pt modelId="{2E5DF9E8-AF75-4D3E-B0B1-8FBBECA01616}" type="sibTrans" cxnId="{BC66D9B7-341C-4619-A6D4-10A0F38F8086}">
      <dgm:prSet/>
      <dgm:spPr/>
      <dgm:t>
        <a:bodyPr/>
        <a:lstStyle/>
        <a:p>
          <a:endParaRPr lang="en-GB"/>
        </a:p>
      </dgm:t>
    </dgm:pt>
    <dgm:pt modelId="{B60303A1-1A39-4DC8-A88F-4AAB7A9B7EDF}">
      <dgm:prSet/>
      <dgm:spPr>
        <a:solidFill>
          <a:srgbClr val="00B050"/>
        </a:solidFill>
      </dgm:spPr>
      <dgm:t>
        <a:bodyPr/>
        <a:lstStyle/>
        <a:p>
          <a:r>
            <a:rPr lang="en-GB" dirty="0" smtClean="0">
              <a:solidFill>
                <a:schemeClr val="tx1"/>
              </a:solidFill>
            </a:rPr>
            <a:t>Growth</a:t>
          </a:r>
          <a:endParaRPr lang="en-GB" dirty="0">
            <a:solidFill>
              <a:schemeClr val="tx1"/>
            </a:solidFill>
          </a:endParaRPr>
        </a:p>
      </dgm:t>
    </dgm:pt>
    <dgm:pt modelId="{F146817A-ED98-4FA7-BF09-7473F5704DB1}" type="parTrans" cxnId="{9AF2967F-DFCE-4D5E-932E-2CC54F31D693}">
      <dgm:prSet/>
      <dgm:spPr/>
      <dgm:t>
        <a:bodyPr/>
        <a:lstStyle/>
        <a:p>
          <a:endParaRPr lang="en-GB"/>
        </a:p>
      </dgm:t>
    </dgm:pt>
    <dgm:pt modelId="{2876D58A-AE19-4A85-9E27-43C96029FA43}" type="sibTrans" cxnId="{9AF2967F-DFCE-4D5E-932E-2CC54F31D693}">
      <dgm:prSet/>
      <dgm:spPr/>
      <dgm:t>
        <a:bodyPr/>
        <a:lstStyle/>
        <a:p>
          <a:endParaRPr lang="en-GB"/>
        </a:p>
      </dgm:t>
    </dgm:pt>
    <dgm:pt modelId="{EA57F77A-07B0-49E2-A7F4-2C3136F52913}">
      <dgm:prSet/>
      <dgm:spPr/>
      <dgm:t>
        <a:bodyPr/>
        <a:lstStyle/>
        <a:p>
          <a:r>
            <a:rPr lang="en-GB" dirty="0" smtClean="0"/>
            <a:t>Range provision</a:t>
          </a:r>
          <a:endParaRPr lang="en-GB" dirty="0"/>
        </a:p>
      </dgm:t>
    </dgm:pt>
    <dgm:pt modelId="{C5EE6112-80D8-448E-BCCE-B7D1474A9E07}" type="parTrans" cxnId="{7EDEE93F-9BBA-4109-9236-AE739E6E39FE}">
      <dgm:prSet/>
      <dgm:spPr/>
      <dgm:t>
        <a:bodyPr/>
        <a:lstStyle/>
        <a:p>
          <a:endParaRPr lang="en-GB"/>
        </a:p>
      </dgm:t>
    </dgm:pt>
    <dgm:pt modelId="{B25E4723-3F5F-4210-B651-B9F79F7E1D65}" type="sibTrans" cxnId="{7EDEE93F-9BBA-4109-9236-AE739E6E39FE}">
      <dgm:prSet/>
      <dgm:spPr/>
      <dgm:t>
        <a:bodyPr/>
        <a:lstStyle/>
        <a:p>
          <a:endParaRPr lang="en-GB"/>
        </a:p>
      </dgm:t>
    </dgm:pt>
    <dgm:pt modelId="{F3483684-E6C5-4641-9ACD-3378B8CF8273}">
      <dgm:prSet/>
      <dgm:spPr/>
      <dgm:t>
        <a:bodyPr/>
        <a:lstStyle/>
        <a:p>
          <a:r>
            <a:rPr lang="en-GB" dirty="0" smtClean="0"/>
            <a:t>Alternative activities</a:t>
          </a:r>
          <a:endParaRPr lang="en-GB" dirty="0"/>
        </a:p>
      </dgm:t>
    </dgm:pt>
    <dgm:pt modelId="{0D661E74-CE04-4E3E-A040-D9E1A24CEBD1}" type="parTrans" cxnId="{28CE2FB9-3AD8-4D86-AFEB-A198EBA4F275}">
      <dgm:prSet/>
      <dgm:spPr/>
      <dgm:t>
        <a:bodyPr/>
        <a:lstStyle/>
        <a:p>
          <a:endParaRPr lang="en-GB"/>
        </a:p>
      </dgm:t>
    </dgm:pt>
    <dgm:pt modelId="{8DD019E9-6496-4279-86FE-1E26156AD606}" type="sibTrans" cxnId="{28CE2FB9-3AD8-4D86-AFEB-A198EBA4F275}">
      <dgm:prSet/>
      <dgm:spPr/>
      <dgm:t>
        <a:bodyPr/>
        <a:lstStyle/>
        <a:p>
          <a:endParaRPr lang="en-GB"/>
        </a:p>
      </dgm:t>
    </dgm:pt>
    <dgm:pt modelId="{7633BE36-7417-4EC8-A411-AC37C4174734}">
      <dgm:prSet/>
      <dgm:spPr>
        <a:solidFill>
          <a:srgbClr val="7030A0"/>
        </a:solidFill>
      </dgm:spPr>
      <dgm:t>
        <a:bodyPr/>
        <a:lstStyle/>
        <a:p>
          <a:r>
            <a:rPr lang="en-GB" dirty="0" smtClean="0">
              <a:solidFill>
                <a:schemeClr val="tx1"/>
              </a:solidFill>
            </a:rPr>
            <a:t>Improvement</a:t>
          </a:r>
          <a:endParaRPr lang="en-GB" dirty="0">
            <a:solidFill>
              <a:schemeClr val="tx1"/>
            </a:solidFill>
          </a:endParaRPr>
        </a:p>
      </dgm:t>
    </dgm:pt>
    <dgm:pt modelId="{AF0AE257-C0FB-4B02-83AE-4B24C5FE5CFE}" type="parTrans" cxnId="{83C960BD-44E5-453A-9940-FBA0F015DD45}">
      <dgm:prSet/>
      <dgm:spPr/>
      <dgm:t>
        <a:bodyPr/>
        <a:lstStyle/>
        <a:p>
          <a:endParaRPr lang="en-GB"/>
        </a:p>
      </dgm:t>
    </dgm:pt>
    <dgm:pt modelId="{CAA49124-BC43-4226-9D55-88A302946DAF}" type="sibTrans" cxnId="{83C960BD-44E5-453A-9940-FBA0F015DD45}">
      <dgm:prSet/>
      <dgm:spPr/>
      <dgm:t>
        <a:bodyPr/>
        <a:lstStyle/>
        <a:p>
          <a:endParaRPr lang="en-GB"/>
        </a:p>
      </dgm:t>
    </dgm:pt>
    <dgm:pt modelId="{08C79BDB-DA6D-4945-A95D-365D4BA469D6}">
      <dgm:prSet/>
      <dgm:spPr/>
      <dgm:t>
        <a:bodyPr/>
        <a:lstStyle/>
        <a:p>
          <a:r>
            <a:rPr lang="en-GB" dirty="0" smtClean="0"/>
            <a:t>Partner work</a:t>
          </a:r>
          <a:endParaRPr lang="en-GB" dirty="0"/>
        </a:p>
      </dgm:t>
    </dgm:pt>
    <dgm:pt modelId="{3F39BC34-1812-4390-AB29-710F4548D31F}" type="parTrans" cxnId="{B2197D1B-70E0-4337-AA56-D6EE551CC971}">
      <dgm:prSet/>
      <dgm:spPr/>
      <dgm:t>
        <a:bodyPr/>
        <a:lstStyle/>
        <a:p>
          <a:endParaRPr lang="en-GB"/>
        </a:p>
      </dgm:t>
    </dgm:pt>
    <dgm:pt modelId="{FD4CA330-4484-4836-94F6-2B267B3CDB38}" type="sibTrans" cxnId="{B2197D1B-70E0-4337-AA56-D6EE551CC971}">
      <dgm:prSet/>
      <dgm:spPr/>
      <dgm:t>
        <a:bodyPr/>
        <a:lstStyle/>
        <a:p>
          <a:endParaRPr lang="en-GB"/>
        </a:p>
      </dgm:t>
    </dgm:pt>
    <dgm:pt modelId="{05C66EB8-B957-4C72-AD62-DABE530F98FB}">
      <dgm:prSet/>
      <dgm:spPr>
        <a:solidFill>
          <a:srgbClr val="F0AED8"/>
        </a:solidFill>
      </dgm:spPr>
      <dgm:t>
        <a:bodyPr/>
        <a:lstStyle/>
        <a:p>
          <a:r>
            <a:rPr lang="en-GB" dirty="0" smtClean="0">
              <a:solidFill>
                <a:schemeClr val="tx1"/>
              </a:solidFill>
            </a:rPr>
            <a:t>Links</a:t>
          </a:r>
          <a:endParaRPr lang="en-GB" dirty="0">
            <a:solidFill>
              <a:schemeClr val="tx1"/>
            </a:solidFill>
          </a:endParaRPr>
        </a:p>
      </dgm:t>
    </dgm:pt>
    <dgm:pt modelId="{7B53C0F3-4291-4631-920C-2FB1ADD8FEC6}" type="parTrans" cxnId="{012F5246-0B18-4290-8A96-96E8F2E37ABB}">
      <dgm:prSet/>
      <dgm:spPr/>
      <dgm:t>
        <a:bodyPr/>
        <a:lstStyle/>
        <a:p>
          <a:endParaRPr lang="en-GB"/>
        </a:p>
      </dgm:t>
    </dgm:pt>
    <dgm:pt modelId="{1904EA0C-9CD7-4890-8695-C96F433AB389}" type="sibTrans" cxnId="{012F5246-0B18-4290-8A96-96E8F2E37ABB}">
      <dgm:prSet/>
      <dgm:spPr/>
      <dgm:t>
        <a:bodyPr/>
        <a:lstStyle/>
        <a:p>
          <a:endParaRPr lang="en-GB"/>
        </a:p>
      </dgm:t>
    </dgm:pt>
    <dgm:pt modelId="{1618A7AF-71C3-4F1B-8D6F-AC3534564379}">
      <dgm:prSet/>
      <dgm:spPr/>
      <dgm:t>
        <a:bodyPr/>
        <a:lstStyle/>
        <a:p>
          <a:r>
            <a:rPr lang="en-GB" dirty="0" smtClean="0"/>
            <a:t>Cross curricular – overall achievement, SSMC</a:t>
          </a:r>
          <a:endParaRPr lang="en-GB" dirty="0"/>
        </a:p>
      </dgm:t>
    </dgm:pt>
    <dgm:pt modelId="{13AEA312-1484-4DC0-B07B-40BED25E5A9C}" type="parTrans" cxnId="{FB27A50E-8EB7-437F-9018-181783B6D7A4}">
      <dgm:prSet/>
      <dgm:spPr/>
      <dgm:t>
        <a:bodyPr/>
        <a:lstStyle/>
        <a:p>
          <a:endParaRPr lang="en-GB"/>
        </a:p>
      </dgm:t>
    </dgm:pt>
    <dgm:pt modelId="{6E007601-74AE-4A81-B3A2-38C66856C883}" type="sibTrans" cxnId="{FB27A50E-8EB7-437F-9018-181783B6D7A4}">
      <dgm:prSet/>
      <dgm:spPr/>
      <dgm:t>
        <a:bodyPr/>
        <a:lstStyle/>
        <a:p>
          <a:endParaRPr lang="en-GB"/>
        </a:p>
      </dgm:t>
    </dgm:pt>
    <dgm:pt modelId="{9319C21B-9123-4821-AFD3-047737D1FD03}">
      <dgm:prSet/>
      <dgm:spPr>
        <a:solidFill>
          <a:srgbClr val="E02CA0"/>
        </a:solidFill>
      </dgm:spPr>
      <dgm:t>
        <a:bodyPr/>
        <a:lstStyle/>
        <a:p>
          <a:r>
            <a:rPr lang="en-GB" dirty="0" smtClean="0">
              <a:solidFill>
                <a:schemeClr val="tx1"/>
              </a:solidFill>
            </a:rPr>
            <a:t>Awareness</a:t>
          </a:r>
          <a:endParaRPr lang="en-GB" dirty="0">
            <a:solidFill>
              <a:schemeClr val="tx1"/>
            </a:solidFill>
          </a:endParaRPr>
        </a:p>
      </dgm:t>
    </dgm:pt>
    <dgm:pt modelId="{4CC7FD6C-76C5-476E-8184-C2D1AC9D65BC}" type="parTrans" cxnId="{7DB62F45-AF10-4327-9091-50B655F9DDAF}">
      <dgm:prSet/>
      <dgm:spPr/>
      <dgm:t>
        <a:bodyPr/>
        <a:lstStyle/>
        <a:p>
          <a:endParaRPr lang="en-GB"/>
        </a:p>
      </dgm:t>
    </dgm:pt>
    <dgm:pt modelId="{CA69B995-538D-4BCD-8F8A-62A7118C102B}" type="sibTrans" cxnId="{7DB62F45-AF10-4327-9091-50B655F9DDAF}">
      <dgm:prSet/>
      <dgm:spPr/>
      <dgm:t>
        <a:bodyPr/>
        <a:lstStyle/>
        <a:p>
          <a:endParaRPr lang="en-GB"/>
        </a:p>
      </dgm:t>
    </dgm:pt>
    <dgm:pt modelId="{D1C87AB6-19F8-4276-BA58-DE84964A0F5C}">
      <dgm:prSet/>
      <dgm:spPr/>
      <dgm:t>
        <a:bodyPr/>
        <a:lstStyle/>
        <a:p>
          <a:r>
            <a:rPr lang="en-GB" dirty="0" smtClean="0"/>
            <a:t>Health agenda: obesity, smoking, other undermining activities</a:t>
          </a:r>
          <a:endParaRPr lang="en-GB" dirty="0"/>
        </a:p>
      </dgm:t>
    </dgm:pt>
    <dgm:pt modelId="{EF9B29A6-C084-4FE0-85EC-04E20A08C09A}" type="parTrans" cxnId="{AF57218C-F387-4095-8376-3DD24E42D07D}">
      <dgm:prSet/>
      <dgm:spPr/>
      <dgm:t>
        <a:bodyPr/>
        <a:lstStyle/>
        <a:p>
          <a:endParaRPr lang="en-GB"/>
        </a:p>
      </dgm:t>
    </dgm:pt>
    <dgm:pt modelId="{E090B77F-4B73-46A8-8D8D-1E47922C1E97}" type="sibTrans" cxnId="{AF57218C-F387-4095-8376-3DD24E42D07D}">
      <dgm:prSet/>
      <dgm:spPr/>
      <dgm:t>
        <a:bodyPr/>
        <a:lstStyle/>
        <a:p>
          <a:endParaRPr lang="en-GB"/>
        </a:p>
      </dgm:t>
    </dgm:pt>
    <dgm:pt modelId="{9A373ED8-0F7E-41C5-B9D8-275CA415B602}" type="pres">
      <dgm:prSet presAssocID="{6CC43E57-16A8-45CA-9F89-10FE65F658DB}" presName="linearFlow" presStyleCnt="0">
        <dgm:presLayoutVars>
          <dgm:dir/>
          <dgm:animLvl val="lvl"/>
          <dgm:resizeHandles val="exact"/>
        </dgm:presLayoutVars>
      </dgm:prSet>
      <dgm:spPr/>
      <dgm:t>
        <a:bodyPr/>
        <a:lstStyle/>
        <a:p>
          <a:endParaRPr lang="en-GB"/>
        </a:p>
      </dgm:t>
    </dgm:pt>
    <dgm:pt modelId="{2C2397E3-F7D2-41C6-A949-F77E45E8ADC7}" type="pres">
      <dgm:prSet presAssocID="{48344A70-7594-49BB-A39F-AA531BB7531C}" presName="composite" presStyleCnt="0"/>
      <dgm:spPr/>
    </dgm:pt>
    <dgm:pt modelId="{43694616-2405-4D6B-A916-8E5DD62FBDB7}" type="pres">
      <dgm:prSet presAssocID="{48344A70-7594-49BB-A39F-AA531BB7531C}" presName="parentText" presStyleLbl="alignNode1" presStyleIdx="0" presStyleCnt="7">
        <dgm:presLayoutVars>
          <dgm:chMax val="1"/>
          <dgm:bulletEnabled val="1"/>
        </dgm:presLayoutVars>
      </dgm:prSet>
      <dgm:spPr/>
      <dgm:t>
        <a:bodyPr/>
        <a:lstStyle/>
        <a:p>
          <a:endParaRPr lang="en-GB"/>
        </a:p>
      </dgm:t>
    </dgm:pt>
    <dgm:pt modelId="{E9876BCB-7A58-48E9-9BAA-FE9067D3FCE3}" type="pres">
      <dgm:prSet presAssocID="{48344A70-7594-49BB-A39F-AA531BB7531C}" presName="descendantText" presStyleLbl="alignAcc1" presStyleIdx="0" presStyleCnt="7">
        <dgm:presLayoutVars>
          <dgm:bulletEnabled val="1"/>
        </dgm:presLayoutVars>
      </dgm:prSet>
      <dgm:spPr/>
      <dgm:t>
        <a:bodyPr/>
        <a:lstStyle/>
        <a:p>
          <a:endParaRPr lang="en-GB"/>
        </a:p>
      </dgm:t>
    </dgm:pt>
    <dgm:pt modelId="{3D84681C-7F6D-4270-BBB7-F2C8C558C4D2}" type="pres">
      <dgm:prSet presAssocID="{E1763AAE-EC4A-4A1C-AA36-D89DF26A86C1}" presName="sp" presStyleCnt="0"/>
      <dgm:spPr/>
    </dgm:pt>
    <dgm:pt modelId="{6D924777-7D60-40DD-87B6-2C0F3257A034}" type="pres">
      <dgm:prSet presAssocID="{BC528842-1AAD-4797-8FF4-C9B70D828E52}" presName="composite" presStyleCnt="0"/>
      <dgm:spPr/>
    </dgm:pt>
    <dgm:pt modelId="{ACC1C593-D5DD-44F1-94DB-3553A78343EB}" type="pres">
      <dgm:prSet presAssocID="{BC528842-1AAD-4797-8FF4-C9B70D828E52}" presName="parentText" presStyleLbl="alignNode1" presStyleIdx="1" presStyleCnt="7">
        <dgm:presLayoutVars>
          <dgm:chMax val="1"/>
          <dgm:bulletEnabled val="1"/>
        </dgm:presLayoutVars>
      </dgm:prSet>
      <dgm:spPr/>
      <dgm:t>
        <a:bodyPr/>
        <a:lstStyle/>
        <a:p>
          <a:endParaRPr lang="en-GB"/>
        </a:p>
      </dgm:t>
    </dgm:pt>
    <dgm:pt modelId="{DAC4543B-0EB3-4ADB-AE6D-2FD66408E3BD}" type="pres">
      <dgm:prSet presAssocID="{BC528842-1AAD-4797-8FF4-C9B70D828E52}" presName="descendantText" presStyleLbl="alignAcc1" presStyleIdx="1" presStyleCnt="7">
        <dgm:presLayoutVars>
          <dgm:bulletEnabled val="1"/>
        </dgm:presLayoutVars>
      </dgm:prSet>
      <dgm:spPr/>
      <dgm:t>
        <a:bodyPr/>
        <a:lstStyle/>
        <a:p>
          <a:endParaRPr lang="en-GB"/>
        </a:p>
      </dgm:t>
    </dgm:pt>
    <dgm:pt modelId="{C72349F4-DF6D-472D-8D4B-D30C5868DD6E}" type="pres">
      <dgm:prSet presAssocID="{ADB51C2F-DA6F-455D-8AA6-1B4D2670D56E}" presName="sp" presStyleCnt="0"/>
      <dgm:spPr/>
    </dgm:pt>
    <dgm:pt modelId="{D4938213-5C29-46F4-B065-508A966E9659}" type="pres">
      <dgm:prSet presAssocID="{560B5D91-6830-4DAB-87CF-54902EC8A04E}" presName="composite" presStyleCnt="0"/>
      <dgm:spPr/>
    </dgm:pt>
    <dgm:pt modelId="{03931FCA-7F0D-44B5-BCCA-A529E03731E0}" type="pres">
      <dgm:prSet presAssocID="{560B5D91-6830-4DAB-87CF-54902EC8A04E}" presName="parentText" presStyleLbl="alignNode1" presStyleIdx="2" presStyleCnt="7">
        <dgm:presLayoutVars>
          <dgm:chMax val="1"/>
          <dgm:bulletEnabled val="1"/>
        </dgm:presLayoutVars>
      </dgm:prSet>
      <dgm:spPr/>
      <dgm:t>
        <a:bodyPr/>
        <a:lstStyle/>
        <a:p>
          <a:endParaRPr lang="en-GB"/>
        </a:p>
      </dgm:t>
    </dgm:pt>
    <dgm:pt modelId="{5D0D2E1C-FF55-4841-9B3C-35A8E7C3F8A3}" type="pres">
      <dgm:prSet presAssocID="{560B5D91-6830-4DAB-87CF-54902EC8A04E}" presName="descendantText" presStyleLbl="alignAcc1" presStyleIdx="2" presStyleCnt="7">
        <dgm:presLayoutVars>
          <dgm:bulletEnabled val="1"/>
        </dgm:presLayoutVars>
      </dgm:prSet>
      <dgm:spPr/>
      <dgm:t>
        <a:bodyPr/>
        <a:lstStyle/>
        <a:p>
          <a:endParaRPr lang="en-GB"/>
        </a:p>
      </dgm:t>
    </dgm:pt>
    <dgm:pt modelId="{65AD67EB-CED0-4F42-BE06-8EC0C98B75CE}" type="pres">
      <dgm:prSet presAssocID="{1A339B1C-6593-43E0-82CA-CEE30B02F21B}" presName="sp" presStyleCnt="0"/>
      <dgm:spPr/>
    </dgm:pt>
    <dgm:pt modelId="{1EBD1856-31BE-43E1-A701-1967DF8616BA}" type="pres">
      <dgm:prSet presAssocID="{B60303A1-1A39-4DC8-A88F-4AAB7A9B7EDF}" presName="composite" presStyleCnt="0"/>
      <dgm:spPr/>
    </dgm:pt>
    <dgm:pt modelId="{79DA6B1D-013C-46FB-81B6-0071FD2E4063}" type="pres">
      <dgm:prSet presAssocID="{B60303A1-1A39-4DC8-A88F-4AAB7A9B7EDF}" presName="parentText" presStyleLbl="alignNode1" presStyleIdx="3" presStyleCnt="7">
        <dgm:presLayoutVars>
          <dgm:chMax val="1"/>
          <dgm:bulletEnabled val="1"/>
        </dgm:presLayoutVars>
      </dgm:prSet>
      <dgm:spPr/>
      <dgm:t>
        <a:bodyPr/>
        <a:lstStyle/>
        <a:p>
          <a:endParaRPr lang="en-GB"/>
        </a:p>
      </dgm:t>
    </dgm:pt>
    <dgm:pt modelId="{1145E8E7-9083-4886-A31B-86B05B60481A}" type="pres">
      <dgm:prSet presAssocID="{B60303A1-1A39-4DC8-A88F-4AAB7A9B7EDF}" presName="descendantText" presStyleLbl="alignAcc1" presStyleIdx="3" presStyleCnt="7">
        <dgm:presLayoutVars>
          <dgm:bulletEnabled val="1"/>
        </dgm:presLayoutVars>
      </dgm:prSet>
      <dgm:spPr/>
      <dgm:t>
        <a:bodyPr/>
        <a:lstStyle/>
        <a:p>
          <a:endParaRPr lang="en-GB"/>
        </a:p>
      </dgm:t>
    </dgm:pt>
    <dgm:pt modelId="{4C4F5A85-05AD-4936-91B4-1CAE9AF9ED91}" type="pres">
      <dgm:prSet presAssocID="{2876D58A-AE19-4A85-9E27-43C96029FA43}" presName="sp" presStyleCnt="0"/>
      <dgm:spPr/>
    </dgm:pt>
    <dgm:pt modelId="{519E4E6A-FAD2-4D5D-8BAF-D562677EB083}" type="pres">
      <dgm:prSet presAssocID="{7633BE36-7417-4EC8-A411-AC37C4174734}" presName="composite" presStyleCnt="0"/>
      <dgm:spPr/>
    </dgm:pt>
    <dgm:pt modelId="{514F4522-4727-4386-9F18-BB99B05539D2}" type="pres">
      <dgm:prSet presAssocID="{7633BE36-7417-4EC8-A411-AC37C4174734}" presName="parentText" presStyleLbl="alignNode1" presStyleIdx="4" presStyleCnt="7">
        <dgm:presLayoutVars>
          <dgm:chMax val="1"/>
          <dgm:bulletEnabled val="1"/>
        </dgm:presLayoutVars>
      </dgm:prSet>
      <dgm:spPr/>
      <dgm:t>
        <a:bodyPr/>
        <a:lstStyle/>
        <a:p>
          <a:endParaRPr lang="en-GB"/>
        </a:p>
      </dgm:t>
    </dgm:pt>
    <dgm:pt modelId="{2839F523-1DCC-4FBA-B347-E230D7998AC3}" type="pres">
      <dgm:prSet presAssocID="{7633BE36-7417-4EC8-A411-AC37C4174734}" presName="descendantText" presStyleLbl="alignAcc1" presStyleIdx="4" presStyleCnt="7">
        <dgm:presLayoutVars>
          <dgm:bulletEnabled val="1"/>
        </dgm:presLayoutVars>
      </dgm:prSet>
      <dgm:spPr/>
      <dgm:t>
        <a:bodyPr/>
        <a:lstStyle/>
        <a:p>
          <a:endParaRPr lang="en-GB"/>
        </a:p>
      </dgm:t>
    </dgm:pt>
    <dgm:pt modelId="{FB105FF5-0C19-4469-9CFD-281C5451A763}" type="pres">
      <dgm:prSet presAssocID="{CAA49124-BC43-4226-9D55-88A302946DAF}" presName="sp" presStyleCnt="0"/>
      <dgm:spPr/>
    </dgm:pt>
    <dgm:pt modelId="{D1442041-DBE7-4A72-AC80-5750B2EEED7D}" type="pres">
      <dgm:prSet presAssocID="{05C66EB8-B957-4C72-AD62-DABE530F98FB}" presName="composite" presStyleCnt="0"/>
      <dgm:spPr/>
    </dgm:pt>
    <dgm:pt modelId="{F86539F9-0E95-4B4B-A9BA-443248387599}" type="pres">
      <dgm:prSet presAssocID="{05C66EB8-B957-4C72-AD62-DABE530F98FB}" presName="parentText" presStyleLbl="alignNode1" presStyleIdx="5" presStyleCnt="7">
        <dgm:presLayoutVars>
          <dgm:chMax val="1"/>
          <dgm:bulletEnabled val="1"/>
        </dgm:presLayoutVars>
      </dgm:prSet>
      <dgm:spPr/>
      <dgm:t>
        <a:bodyPr/>
        <a:lstStyle/>
        <a:p>
          <a:endParaRPr lang="en-GB"/>
        </a:p>
      </dgm:t>
    </dgm:pt>
    <dgm:pt modelId="{754049CB-2AE9-4CF7-9C23-88B2405CD2B0}" type="pres">
      <dgm:prSet presAssocID="{05C66EB8-B957-4C72-AD62-DABE530F98FB}" presName="descendantText" presStyleLbl="alignAcc1" presStyleIdx="5" presStyleCnt="7">
        <dgm:presLayoutVars>
          <dgm:bulletEnabled val="1"/>
        </dgm:presLayoutVars>
      </dgm:prSet>
      <dgm:spPr/>
      <dgm:t>
        <a:bodyPr/>
        <a:lstStyle/>
        <a:p>
          <a:endParaRPr lang="en-GB"/>
        </a:p>
      </dgm:t>
    </dgm:pt>
    <dgm:pt modelId="{ECFA6E51-8ED4-4A35-A38E-7BD26CC51CFC}" type="pres">
      <dgm:prSet presAssocID="{1904EA0C-9CD7-4890-8695-C96F433AB389}" presName="sp" presStyleCnt="0"/>
      <dgm:spPr/>
    </dgm:pt>
    <dgm:pt modelId="{B82026B2-73FE-405E-90F1-35AD1EC4FCA2}" type="pres">
      <dgm:prSet presAssocID="{9319C21B-9123-4821-AFD3-047737D1FD03}" presName="composite" presStyleCnt="0"/>
      <dgm:spPr/>
    </dgm:pt>
    <dgm:pt modelId="{12330090-BF5B-41E9-A4F7-529690E8D52C}" type="pres">
      <dgm:prSet presAssocID="{9319C21B-9123-4821-AFD3-047737D1FD03}" presName="parentText" presStyleLbl="alignNode1" presStyleIdx="6" presStyleCnt="7">
        <dgm:presLayoutVars>
          <dgm:chMax val="1"/>
          <dgm:bulletEnabled val="1"/>
        </dgm:presLayoutVars>
      </dgm:prSet>
      <dgm:spPr/>
      <dgm:t>
        <a:bodyPr/>
        <a:lstStyle/>
        <a:p>
          <a:endParaRPr lang="en-GB"/>
        </a:p>
      </dgm:t>
    </dgm:pt>
    <dgm:pt modelId="{3C4F78D2-EF6D-417F-ADF8-8A6CFB7EF3C0}" type="pres">
      <dgm:prSet presAssocID="{9319C21B-9123-4821-AFD3-047737D1FD03}" presName="descendantText" presStyleLbl="alignAcc1" presStyleIdx="6" presStyleCnt="7">
        <dgm:presLayoutVars>
          <dgm:bulletEnabled val="1"/>
        </dgm:presLayoutVars>
      </dgm:prSet>
      <dgm:spPr/>
      <dgm:t>
        <a:bodyPr/>
        <a:lstStyle/>
        <a:p>
          <a:endParaRPr lang="en-GB"/>
        </a:p>
      </dgm:t>
    </dgm:pt>
  </dgm:ptLst>
  <dgm:cxnLst>
    <dgm:cxn modelId="{83C960BD-44E5-453A-9940-FBA0F015DD45}" srcId="{6CC43E57-16A8-45CA-9F89-10FE65F658DB}" destId="{7633BE36-7417-4EC8-A411-AC37C4174734}" srcOrd="4" destOrd="0" parTransId="{AF0AE257-C0FB-4B02-83AE-4B24C5FE5CFE}" sibTransId="{CAA49124-BC43-4226-9D55-88A302946DAF}"/>
    <dgm:cxn modelId="{9AF2967F-DFCE-4D5E-932E-2CC54F31D693}" srcId="{6CC43E57-16A8-45CA-9F89-10FE65F658DB}" destId="{B60303A1-1A39-4DC8-A88F-4AAB7A9B7EDF}" srcOrd="3" destOrd="0" parTransId="{F146817A-ED98-4FA7-BF09-7473F5704DB1}" sibTransId="{2876D58A-AE19-4A85-9E27-43C96029FA43}"/>
    <dgm:cxn modelId="{FB27A50E-8EB7-437F-9018-181783B6D7A4}" srcId="{05C66EB8-B957-4C72-AD62-DABE530F98FB}" destId="{1618A7AF-71C3-4F1B-8D6F-AC3534564379}" srcOrd="0" destOrd="0" parTransId="{13AEA312-1484-4DC0-B07B-40BED25E5A9C}" sibTransId="{6E007601-74AE-4A81-B3A2-38C66856C883}"/>
    <dgm:cxn modelId="{012F5246-0B18-4290-8A96-96E8F2E37ABB}" srcId="{6CC43E57-16A8-45CA-9F89-10FE65F658DB}" destId="{05C66EB8-B957-4C72-AD62-DABE530F98FB}" srcOrd="5" destOrd="0" parTransId="{7B53C0F3-4291-4631-920C-2FB1ADD8FEC6}" sibTransId="{1904EA0C-9CD7-4890-8695-C96F433AB389}"/>
    <dgm:cxn modelId="{929C81AE-8DAB-44E6-952D-FFF12D0B5CE2}" type="presOf" srcId="{BC528842-1AAD-4797-8FF4-C9B70D828E52}" destId="{ACC1C593-D5DD-44F1-94DB-3553A78343EB}" srcOrd="0" destOrd="0" presId="urn:microsoft.com/office/officeart/2005/8/layout/chevron2"/>
    <dgm:cxn modelId="{0D836960-E025-449C-8146-4434BE6FA944}" type="presOf" srcId="{2DD7DEA1-DB79-4216-8FB5-63A1C3FCD1D6}" destId="{E9876BCB-7A58-48E9-9BAA-FE9067D3FCE3}" srcOrd="0" destOrd="1" presId="urn:microsoft.com/office/officeart/2005/8/layout/chevron2"/>
    <dgm:cxn modelId="{7CAFB3C7-D335-4D61-892D-FF16E0A9090C}" type="presOf" srcId="{26771F0B-196C-486C-90DB-4EE4C1709789}" destId="{E9876BCB-7A58-48E9-9BAA-FE9067D3FCE3}" srcOrd="0" destOrd="0" presId="urn:microsoft.com/office/officeart/2005/8/layout/chevron2"/>
    <dgm:cxn modelId="{D9B86920-9191-498B-B2D1-69FA5EDD5810}" type="presOf" srcId="{B60303A1-1A39-4DC8-A88F-4AAB7A9B7EDF}" destId="{79DA6B1D-013C-46FB-81B6-0071FD2E4063}" srcOrd="0" destOrd="0" presId="urn:microsoft.com/office/officeart/2005/8/layout/chevron2"/>
    <dgm:cxn modelId="{10C54B2E-2808-4A71-A576-A8016B40E558}" type="presOf" srcId="{1618A7AF-71C3-4F1B-8D6F-AC3534564379}" destId="{754049CB-2AE9-4CF7-9C23-88B2405CD2B0}" srcOrd="0" destOrd="0" presId="urn:microsoft.com/office/officeart/2005/8/layout/chevron2"/>
    <dgm:cxn modelId="{D3738665-3B2A-429F-A46B-7FB9959F691E}" type="presOf" srcId="{560B5D91-6830-4DAB-87CF-54902EC8A04E}" destId="{03931FCA-7F0D-44B5-BCCA-A529E03731E0}" srcOrd="0" destOrd="0" presId="urn:microsoft.com/office/officeart/2005/8/layout/chevron2"/>
    <dgm:cxn modelId="{CB0DFD77-3F41-4E05-9B8E-804B3A40923F}" srcId="{6CC43E57-16A8-45CA-9F89-10FE65F658DB}" destId="{560B5D91-6830-4DAB-87CF-54902EC8A04E}" srcOrd="2" destOrd="0" parTransId="{9A407B9F-8521-4A2F-9A23-5E3DB010C41D}" sibTransId="{1A339B1C-6593-43E0-82CA-CEE30B02F21B}"/>
    <dgm:cxn modelId="{A2722767-F606-4E35-95CC-2CBE2F06E2FC}" type="presOf" srcId="{48344A70-7594-49BB-A39F-AA531BB7531C}" destId="{43694616-2405-4D6B-A916-8E5DD62FBDB7}" srcOrd="0" destOrd="0" presId="urn:microsoft.com/office/officeart/2005/8/layout/chevron2"/>
    <dgm:cxn modelId="{AAF0AF72-958E-4D24-87D0-0C124CAD243E}" type="presOf" srcId="{D1C87AB6-19F8-4276-BA58-DE84964A0F5C}" destId="{3C4F78D2-EF6D-417F-ADF8-8A6CFB7EF3C0}" srcOrd="0" destOrd="0" presId="urn:microsoft.com/office/officeart/2005/8/layout/chevron2"/>
    <dgm:cxn modelId="{EC37DF6A-06C1-4EF3-A9E7-3AD1A3E37AF3}" srcId="{BC528842-1AAD-4797-8FF4-C9B70D828E52}" destId="{8D4E0C79-063A-4C77-92BF-14A835F4DEDD}" srcOrd="0" destOrd="0" parTransId="{0D721DAB-564A-4445-A28C-CA3A7D4C4B86}" sibTransId="{F57987F7-98BC-412E-9B24-A1A4B5397E40}"/>
    <dgm:cxn modelId="{3779A4B0-7ABF-41EC-B641-4BBD2D6562C8}" type="presOf" srcId="{08C79BDB-DA6D-4945-A95D-365D4BA469D6}" destId="{2839F523-1DCC-4FBA-B347-E230D7998AC3}" srcOrd="0" destOrd="0" presId="urn:microsoft.com/office/officeart/2005/8/layout/chevron2"/>
    <dgm:cxn modelId="{AF57218C-F387-4095-8376-3DD24E42D07D}" srcId="{9319C21B-9123-4821-AFD3-047737D1FD03}" destId="{D1C87AB6-19F8-4276-BA58-DE84964A0F5C}" srcOrd="0" destOrd="0" parTransId="{EF9B29A6-C084-4FE0-85EC-04E20A08C09A}" sibTransId="{E090B77F-4B73-46A8-8D8D-1E47922C1E97}"/>
    <dgm:cxn modelId="{8AC68162-9387-4361-9906-83CDB3FFDFEA}" srcId="{48344A70-7594-49BB-A39F-AA531BB7531C}" destId="{26771F0B-196C-486C-90DB-4EE4C1709789}" srcOrd="0" destOrd="0" parTransId="{6967DD49-0C3C-4AE9-AF08-8B375E80CF2E}" sibTransId="{3A3F8626-9CDB-4033-B689-0100D8E7A702}"/>
    <dgm:cxn modelId="{57903D5D-1C65-4CB8-BEF6-9688A01B2154}" type="presOf" srcId="{05C66EB8-B957-4C72-AD62-DABE530F98FB}" destId="{F86539F9-0E95-4B4B-A9BA-443248387599}" srcOrd="0" destOrd="0" presId="urn:microsoft.com/office/officeart/2005/8/layout/chevron2"/>
    <dgm:cxn modelId="{D4E0DC17-C5E2-48E3-A3E4-FF9062F7B9B9}" type="presOf" srcId="{45370432-8D5A-4D05-8C1F-B6D0201D378A}" destId="{DAC4543B-0EB3-4ADB-AE6D-2FD66408E3BD}" srcOrd="0" destOrd="1" presId="urn:microsoft.com/office/officeart/2005/8/layout/chevron2"/>
    <dgm:cxn modelId="{C1C7E90A-153F-47A0-8C50-9BCE90E81027}" type="presOf" srcId="{9319C21B-9123-4821-AFD3-047737D1FD03}" destId="{12330090-BF5B-41E9-A4F7-529690E8D52C}" srcOrd="0" destOrd="0" presId="urn:microsoft.com/office/officeart/2005/8/layout/chevron2"/>
    <dgm:cxn modelId="{CF4B57CD-AE60-4EFC-ACB9-E445BB2EDFA1}" srcId="{6CC43E57-16A8-45CA-9F89-10FE65F658DB}" destId="{BC528842-1AAD-4797-8FF4-C9B70D828E52}" srcOrd="1" destOrd="0" parTransId="{38619B3E-1724-4CEF-AC3B-47E708956AB1}" sibTransId="{ADB51C2F-DA6F-455D-8AA6-1B4D2670D56E}"/>
    <dgm:cxn modelId="{B2197D1B-70E0-4337-AA56-D6EE551CC971}" srcId="{7633BE36-7417-4EC8-A411-AC37C4174734}" destId="{08C79BDB-DA6D-4945-A95D-365D4BA469D6}" srcOrd="0" destOrd="0" parTransId="{3F39BC34-1812-4390-AB29-710F4548D31F}" sibTransId="{FD4CA330-4484-4836-94F6-2B267B3CDB38}"/>
    <dgm:cxn modelId="{6AA2FE48-5050-45A4-8958-893789FC73DB}" srcId="{6CC43E57-16A8-45CA-9F89-10FE65F658DB}" destId="{48344A70-7594-49BB-A39F-AA531BB7531C}" srcOrd="0" destOrd="0" parTransId="{6BB37D50-BCDD-494C-8B63-1DACF06F316C}" sibTransId="{E1763AAE-EC4A-4A1C-AA36-D89DF26A86C1}"/>
    <dgm:cxn modelId="{EF838FAE-A48B-45C8-85D4-AF6007349B7A}" srcId="{560B5D91-6830-4DAB-87CF-54902EC8A04E}" destId="{508DCE2D-15AE-4F8D-A65C-236839F44945}" srcOrd="0" destOrd="0" parTransId="{4B0F1D8B-FF49-432E-8D69-E1970ACF0F43}" sibTransId="{5E6332D1-9C7B-4A1C-9960-D6D0145FE36C}"/>
    <dgm:cxn modelId="{15C419D7-3835-4501-AB57-AD9A1B16EC78}" type="presOf" srcId="{6CC43E57-16A8-45CA-9F89-10FE65F658DB}" destId="{9A373ED8-0F7E-41C5-B9D8-275CA415B602}" srcOrd="0" destOrd="0" presId="urn:microsoft.com/office/officeart/2005/8/layout/chevron2"/>
    <dgm:cxn modelId="{28CE2FB9-3AD8-4D86-AFEB-A198EBA4F275}" srcId="{B60303A1-1A39-4DC8-A88F-4AAB7A9B7EDF}" destId="{F3483684-E6C5-4641-9ACD-3378B8CF8273}" srcOrd="1" destOrd="0" parTransId="{0D661E74-CE04-4E3E-A040-D9E1A24CEBD1}" sibTransId="{8DD019E9-6496-4279-86FE-1E26156AD606}"/>
    <dgm:cxn modelId="{3688E4D0-42ED-47F7-88D3-B9A14522F41E}" type="presOf" srcId="{EA57F77A-07B0-49E2-A7F4-2C3136F52913}" destId="{1145E8E7-9083-4886-A31B-86B05B60481A}" srcOrd="0" destOrd="0" presId="urn:microsoft.com/office/officeart/2005/8/layout/chevron2"/>
    <dgm:cxn modelId="{7EDEE93F-9BBA-4109-9236-AE739E6E39FE}" srcId="{B60303A1-1A39-4DC8-A88F-4AAB7A9B7EDF}" destId="{EA57F77A-07B0-49E2-A7F4-2C3136F52913}" srcOrd="0" destOrd="0" parTransId="{C5EE6112-80D8-448E-BCCE-B7D1474A9E07}" sibTransId="{B25E4723-3F5F-4210-B651-B9F79F7E1D65}"/>
    <dgm:cxn modelId="{BC66D9B7-341C-4619-A6D4-10A0F38F8086}" srcId="{48344A70-7594-49BB-A39F-AA531BB7531C}" destId="{2DD7DEA1-DB79-4216-8FB5-63A1C3FCD1D6}" srcOrd="1" destOrd="0" parTransId="{3EC881BF-C0F6-4B14-9824-2EE278B4C92E}" sibTransId="{2E5DF9E8-AF75-4D3E-B0B1-8FBBECA01616}"/>
    <dgm:cxn modelId="{83286988-8FE4-408A-840F-8961BF5AA3F1}" type="presOf" srcId="{D20BBA11-33CC-4B69-9976-4E76F6903A3F}" destId="{5D0D2E1C-FF55-4841-9B3C-35A8E7C3F8A3}" srcOrd="0" destOrd="1" presId="urn:microsoft.com/office/officeart/2005/8/layout/chevron2"/>
    <dgm:cxn modelId="{7D4197A4-93FB-4F9A-A1F8-75F63943AFE5}" type="presOf" srcId="{7633BE36-7417-4EC8-A411-AC37C4174734}" destId="{514F4522-4727-4386-9F18-BB99B05539D2}" srcOrd="0" destOrd="0" presId="urn:microsoft.com/office/officeart/2005/8/layout/chevron2"/>
    <dgm:cxn modelId="{E81040A1-EE07-4D98-9106-6A0E124B1BFF}" type="presOf" srcId="{8D4E0C79-063A-4C77-92BF-14A835F4DEDD}" destId="{DAC4543B-0EB3-4ADB-AE6D-2FD66408E3BD}" srcOrd="0" destOrd="0" presId="urn:microsoft.com/office/officeart/2005/8/layout/chevron2"/>
    <dgm:cxn modelId="{B614A6E0-F576-42FC-B3FE-08CBE16F1DCF}" type="presOf" srcId="{F3483684-E6C5-4641-9ACD-3378B8CF8273}" destId="{1145E8E7-9083-4886-A31B-86B05B60481A}" srcOrd="0" destOrd="1" presId="urn:microsoft.com/office/officeart/2005/8/layout/chevron2"/>
    <dgm:cxn modelId="{E9C6650F-5174-4E55-942A-3356592CBD18}" type="presOf" srcId="{508DCE2D-15AE-4F8D-A65C-236839F44945}" destId="{5D0D2E1C-FF55-4841-9B3C-35A8E7C3F8A3}" srcOrd="0" destOrd="0" presId="urn:microsoft.com/office/officeart/2005/8/layout/chevron2"/>
    <dgm:cxn modelId="{816C0162-E77C-4F77-9D8C-F61847F181FE}" srcId="{560B5D91-6830-4DAB-87CF-54902EC8A04E}" destId="{D20BBA11-33CC-4B69-9976-4E76F6903A3F}" srcOrd="1" destOrd="0" parTransId="{DB4F555A-3E3B-4153-8CF1-6E03110F2B19}" sibTransId="{2E3BF560-DFC3-4403-A7C8-AD1EF72E5EEF}"/>
    <dgm:cxn modelId="{8E43FE19-4E7C-4E19-BE23-D1A098C4B5FC}" srcId="{BC528842-1AAD-4797-8FF4-C9B70D828E52}" destId="{45370432-8D5A-4D05-8C1F-B6D0201D378A}" srcOrd="1" destOrd="0" parTransId="{53C75718-6097-46B7-A811-614DFEC536CA}" sibTransId="{8FE26833-285A-4059-A5FC-251F24DE340F}"/>
    <dgm:cxn modelId="{7DB62F45-AF10-4327-9091-50B655F9DDAF}" srcId="{6CC43E57-16A8-45CA-9F89-10FE65F658DB}" destId="{9319C21B-9123-4821-AFD3-047737D1FD03}" srcOrd="6" destOrd="0" parTransId="{4CC7FD6C-76C5-476E-8184-C2D1AC9D65BC}" sibTransId="{CA69B995-538D-4BCD-8F8A-62A7118C102B}"/>
    <dgm:cxn modelId="{4B3506EE-6BB4-4441-93D4-39E17BC69B26}" type="presParOf" srcId="{9A373ED8-0F7E-41C5-B9D8-275CA415B602}" destId="{2C2397E3-F7D2-41C6-A949-F77E45E8ADC7}" srcOrd="0" destOrd="0" presId="urn:microsoft.com/office/officeart/2005/8/layout/chevron2"/>
    <dgm:cxn modelId="{4DC7FE1D-20E4-4BD2-9741-0768B1444FEF}" type="presParOf" srcId="{2C2397E3-F7D2-41C6-A949-F77E45E8ADC7}" destId="{43694616-2405-4D6B-A916-8E5DD62FBDB7}" srcOrd="0" destOrd="0" presId="urn:microsoft.com/office/officeart/2005/8/layout/chevron2"/>
    <dgm:cxn modelId="{07D5CFAF-8316-42AD-9FB4-99C650C326C2}" type="presParOf" srcId="{2C2397E3-F7D2-41C6-A949-F77E45E8ADC7}" destId="{E9876BCB-7A58-48E9-9BAA-FE9067D3FCE3}" srcOrd="1" destOrd="0" presId="urn:microsoft.com/office/officeart/2005/8/layout/chevron2"/>
    <dgm:cxn modelId="{D4AD9036-8ECC-462A-945C-AE9CAEC04EBE}" type="presParOf" srcId="{9A373ED8-0F7E-41C5-B9D8-275CA415B602}" destId="{3D84681C-7F6D-4270-BBB7-F2C8C558C4D2}" srcOrd="1" destOrd="0" presId="urn:microsoft.com/office/officeart/2005/8/layout/chevron2"/>
    <dgm:cxn modelId="{7FDBA484-E997-4BA8-919F-9E64DEDF64DC}" type="presParOf" srcId="{9A373ED8-0F7E-41C5-B9D8-275CA415B602}" destId="{6D924777-7D60-40DD-87B6-2C0F3257A034}" srcOrd="2" destOrd="0" presId="urn:microsoft.com/office/officeart/2005/8/layout/chevron2"/>
    <dgm:cxn modelId="{F6B9D3F8-39FD-40B6-B797-AC1F8666C111}" type="presParOf" srcId="{6D924777-7D60-40DD-87B6-2C0F3257A034}" destId="{ACC1C593-D5DD-44F1-94DB-3553A78343EB}" srcOrd="0" destOrd="0" presId="urn:microsoft.com/office/officeart/2005/8/layout/chevron2"/>
    <dgm:cxn modelId="{7743787F-A125-4972-B677-F571104B06F0}" type="presParOf" srcId="{6D924777-7D60-40DD-87B6-2C0F3257A034}" destId="{DAC4543B-0EB3-4ADB-AE6D-2FD66408E3BD}" srcOrd="1" destOrd="0" presId="urn:microsoft.com/office/officeart/2005/8/layout/chevron2"/>
    <dgm:cxn modelId="{DD6196EE-1A58-405B-9234-42C27AB89D83}" type="presParOf" srcId="{9A373ED8-0F7E-41C5-B9D8-275CA415B602}" destId="{C72349F4-DF6D-472D-8D4B-D30C5868DD6E}" srcOrd="3" destOrd="0" presId="urn:microsoft.com/office/officeart/2005/8/layout/chevron2"/>
    <dgm:cxn modelId="{386931FA-8115-4352-8FDF-81B192D9AB96}" type="presParOf" srcId="{9A373ED8-0F7E-41C5-B9D8-275CA415B602}" destId="{D4938213-5C29-46F4-B065-508A966E9659}" srcOrd="4" destOrd="0" presId="urn:microsoft.com/office/officeart/2005/8/layout/chevron2"/>
    <dgm:cxn modelId="{8B50811F-FC63-4A24-B910-E4A49197E9EC}" type="presParOf" srcId="{D4938213-5C29-46F4-B065-508A966E9659}" destId="{03931FCA-7F0D-44B5-BCCA-A529E03731E0}" srcOrd="0" destOrd="0" presId="urn:microsoft.com/office/officeart/2005/8/layout/chevron2"/>
    <dgm:cxn modelId="{B813E575-713D-4BD9-BFEE-53C37077A03E}" type="presParOf" srcId="{D4938213-5C29-46F4-B065-508A966E9659}" destId="{5D0D2E1C-FF55-4841-9B3C-35A8E7C3F8A3}" srcOrd="1" destOrd="0" presId="urn:microsoft.com/office/officeart/2005/8/layout/chevron2"/>
    <dgm:cxn modelId="{2B1DD070-9CE9-4112-B1B6-C02C41B22A0A}" type="presParOf" srcId="{9A373ED8-0F7E-41C5-B9D8-275CA415B602}" destId="{65AD67EB-CED0-4F42-BE06-8EC0C98B75CE}" srcOrd="5" destOrd="0" presId="urn:microsoft.com/office/officeart/2005/8/layout/chevron2"/>
    <dgm:cxn modelId="{CC43D090-C01A-4807-8FC0-7761F9FEC100}" type="presParOf" srcId="{9A373ED8-0F7E-41C5-B9D8-275CA415B602}" destId="{1EBD1856-31BE-43E1-A701-1967DF8616BA}" srcOrd="6" destOrd="0" presId="urn:microsoft.com/office/officeart/2005/8/layout/chevron2"/>
    <dgm:cxn modelId="{535973D7-275D-4190-AFD7-17A9C2DB7E84}" type="presParOf" srcId="{1EBD1856-31BE-43E1-A701-1967DF8616BA}" destId="{79DA6B1D-013C-46FB-81B6-0071FD2E4063}" srcOrd="0" destOrd="0" presId="urn:microsoft.com/office/officeart/2005/8/layout/chevron2"/>
    <dgm:cxn modelId="{C3245531-D528-4973-B698-E487477A1F35}" type="presParOf" srcId="{1EBD1856-31BE-43E1-A701-1967DF8616BA}" destId="{1145E8E7-9083-4886-A31B-86B05B60481A}" srcOrd="1" destOrd="0" presId="urn:microsoft.com/office/officeart/2005/8/layout/chevron2"/>
    <dgm:cxn modelId="{95E10855-E3A4-41F2-A2FD-39E5245ECD32}" type="presParOf" srcId="{9A373ED8-0F7E-41C5-B9D8-275CA415B602}" destId="{4C4F5A85-05AD-4936-91B4-1CAE9AF9ED91}" srcOrd="7" destOrd="0" presId="urn:microsoft.com/office/officeart/2005/8/layout/chevron2"/>
    <dgm:cxn modelId="{159172DA-21E7-45BE-9FF2-1F22130AE29C}" type="presParOf" srcId="{9A373ED8-0F7E-41C5-B9D8-275CA415B602}" destId="{519E4E6A-FAD2-4D5D-8BAF-D562677EB083}" srcOrd="8" destOrd="0" presId="urn:microsoft.com/office/officeart/2005/8/layout/chevron2"/>
    <dgm:cxn modelId="{EDBA0243-CD12-4CEC-89F7-1CF2FAC79850}" type="presParOf" srcId="{519E4E6A-FAD2-4D5D-8BAF-D562677EB083}" destId="{514F4522-4727-4386-9F18-BB99B05539D2}" srcOrd="0" destOrd="0" presId="urn:microsoft.com/office/officeart/2005/8/layout/chevron2"/>
    <dgm:cxn modelId="{9890370A-BFF8-4BA1-8F80-D8DED2D8D5C0}" type="presParOf" srcId="{519E4E6A-FAD2-4D5D-8BAF-D562677EB083}" destId="{2839F523-1DCC-4FBA-B347-E230D7998AC3}" srcOrd="1" destOrd="0" presId="urn:microsoft.com/office/officeart/2005/8/layout/chevron2"/>
    <dgm:cxn modelId="{D104D44B-DF2E-4570-B36A-44E45130CFFD}" type="presParOf" srcId="{9A373ED8-0F7E-41C5-B9D8-275CA415B602}" destId="{FB105FF5-0C19-4469-9CFD-281C5451A763}" srcOrd="9" destOrd="0" presId="urn:microsoft.com/office/officeart/2005/8/layout/chevron2"/>
    <dgm:cxn modelId="{914CCFDB-F2C3-4227-9DCC-7C8B2C85D130}" type="presParOf" srcId="{9A373ED8-0F7E-41C5-B9D8-275CA415B602}" destId="{D1442041-DBE7-4A72-AC80-5750B2EEED7D}" srcOrd="10" destOrd="0" presId="urn:microsoft.com/office/officeart/2005/8/layout/chevron2"/>
    <dgm:cxn modelId="{58192B5E-B079-41B1-AD44-8C84C2356DA0}" type="presParOf" srcId="{D1442041-DBE7-4A72-AC80-5750B2EEED7D}" destId="{F86539F9-0E95-4B4B-A9BA-443248387599}" srcOrd="0" destOrd="0" presId="urn:microsoft.com/office/officeart/2005/8/layout/chevron2"/>
    <dgm:cxn modelId="{7B55BC30-C9F7-4397-B340-26D9E6856B68}" type="presParOf" srcId="{D1442041-DBE7-4A72-AC80-5750B2EEED7D}" destId="{754049CB-2AE9-4CF7-9C23-88B2405CD2B0}" srcOrd="1" destOrd="0" presId="urn:microsoft.com/office/officeart/2005/8/layout/chevron2"/>
    <dgm:cxn modelId="{37B256EA-B640-436F-8FCD-CA81D8D26D7A}" type="presParOf" srcId="{9A373ED8-0F7E-41C5-B9D8-275CA415B602}" destId="{ECFA6E51-8ED4-4A35-A38E-7BD26CC51CFC}" srcOrd="11" destOrd="0" presId="urn:microsoft.com/office/officeart/2005/8/layout/chevron2"/>
    <dgm:cxn modelId="{08B3EE11-9222-487A-9057-E01F3BC825CC}" type="presParOf" srcId="{9A373ED8-0F7E-41C5-B9D8-275CA415B602}" destId="{B82026B2-73FE-405E-90F1-35AD1EC4FCA2}" srcOrd="12" destOrd="0" presId="urn:microsoft.com/office/officeart/2005/8/layout/chevron2"/>
    <dgm:cxn modelId="{0314D0B3-86F9-4465-A544-0DF96F199FD2}" type="presParOf" srcId="{B82026B2-73FE-405E-90F1-35AD1EC4FCA2}" destId="{12330090-BF5B-41E9-A4F7-529690E8D52C}" srcOrd="0" destOrd="0" presId="urn:microsoft.com/office/officeart/2005/8/layout/chevron2"/>
    <dgm:cxn modelId="{7F3465AE-DEBC-4B19-880B-7788DF953B2F}" type="presParOf" srcId="{B82026B2-73FE-405E-90F1-35AD1EC4FCA2}" destId="{3C4F78D2-EF6D-417F-ADF8-8A6CFB7EF3C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394048-EAA5-4BB2-B329-C5D5261587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A1AAB4D8-C071-44A2-8863-1D2E1237DAF1}">
      <dgm:prSet phldrT="[Text]"/>
      <dgm:spPr>
        <a:solidFill>
          <a:srgbClr val="00B050"/>
        </a:solidFill>
      </dgm:spPr>
      <dgm:t>
        <a:bodyPr/>
        <a:lstStyle/>
        <a:p>
          <a:r>
            <a:rPr lang="en-GB" dirty="0" smtClean="0"/>
            <a:t>Must</a:t>
          </a:r>
          <a:endParaRPr lang="en-GB" dirty="0"/>
        </a:p>
      </dgm:t>
    </dgm:pt>
    <dgm:pt modelId="{B3C4702B-8423-4DD8-BE82-E134D8E8CBBC}" type="parTrans" cxnId="{13EEA9D5-3389-4C13-9D03-2929B3B827ED}">
      <dgm:prSet/>
      <dgm:spPr/>
      <dgm:t>
        <a:bodyPr/>
        <a:lstStyle/>
        <a:p>
          <a:endParaRPr lang="en-GB"/>
        </a:p>
      </dgm:t>
    </dgm:pt>
    <dgm:pt modelId="{42D3F5CA-780E-465A-8DFF-BF7279B1F79F}" type="sibTrans" cxnId="{13EEA9D5-3389-4C13-9D03-2929B3B827ED}">
      <dgm:prSet/>
      <dgm:spPr/>
      <dgm:t>
        <a:bodyPr/>
        <a:lstStyle/>
        <a:p>
          <a:endParaRPr lang="en-GB"/>
        </a:p>
      </dgm:t>
    </dgm:pt>
    <dgm:pt modelId="{43EF4931-B3A4-4FD7-95EA-E7492DD936E0}">
      <dgm:prSet phldrT="[Text]"/>
      <dgm:spPr/>
      <dgm:t>
        <a:bodyPr/>
        <a:lstStyle/>
        <a:p>
          <a:r>
            <a:rPr lang="en-GB" dirty="0" smtClean="0"/>
            <a:t>Know about current and projected expenditure on school website</a:t>
          </a:r>
          <a:endParaRPr lang="en-GB" dirty="0"/>
        </a:p>
      </dgm:t>
    </dgm:pt>
    <dgm:pt modelId="{5247B673-AAF0-452B-B895-6E40DEC94469}" type="parTrans" cxnId="{CD7D43E2-FB46-4576-974B-01C953117CAB}">
      <dgm:prSet/>
      <dgm:spPr/>
      <dgm:t>
        <a:bodyPr/>
        <a:lstStyle/>
        <a:p>
          <a:endParaRPr lang="en-GB"/>
        </a:p>
      </dgm:t>
    </dgm:pt>
    <dgm:pt modelId="{CBF8865B-8239-4A57-8FAF-9160C957DF89}" type="sibTrans" cxnId="{CD7D43E2-FB46-4576-974B-01C953117CAB}">
      <dgm:prSet/>
      <dgm:spPr/>
      <dgm:t>
        <a:bodyPr/>
        <a:lstStyle/>
        <a:p>
          <a:endParaRPr lang="en-GB"/>
        </a:p>
      </dgm:t>
    </dgm:pt>
    <dgm:pt modelId="{ECDBD4EC-145D-45CA-8AFF-70FB4E2E948F}">
      <dgm:prSet phldrT="[Text]"/>
      <dgm:spPr>
        <a:solidFill>
          <a:srgbClr val="FFC000"/>
        </a:solidFill>
      </dgm:spPr>
      <dgm:t>
        <a:bodyPr/>
        <a:lstStyle/>
        <a:p>
          <a:r>
            <a:rPr lang="en-GB" dirty="0" smtClean="0"/>
            <a:t>Should</a:t>
          </a:r>
          <a:endParaRPr lang="en-GB" dirty="0"/>
        </a:p>
      </dgm:t>
    </dgm:pt>
    <dgm:pt modelId="{727C10D8-4182-4B9E-AC80-F4D13E2DBB42}" type="parTrans" cxnId="{D76802D0-24E0-4EFA-8E55-F635A716CA1F}">
      <dgm:prSet/>
      <dgm:spPr/>
      <dgm:t>
        <a:bodyPr/>
        <a:lstStyle/>
        <a:p>
          <a:endParaRPr lang="en-GB"/>
        </a:p>
      </dgm:t>
    </dgm:pt>
    <dgm:pt modelId="{6CA2655C-E7EC-453C-BD64-362178546741}" type="sibTrans" cxnId="{D76802D0-24E0-4EFA-8E55-F635A716CA1F}">
      <dgm:prSet/>
      <dgm:spPr/>
      <dgm:t>
        <a:bodyPr/>
        <a:lstStyle/>
        <a:p>
          <a:endParaRPr lang="en-GB"/>
        </a:p>
      </dgm:t>
    </dgm:pt>
    <dgm:pt modelId="{F65F60D8-999D-485E-B3F6-77EC68A2371F}">
      <dgm:prSet phldrT="[Text]"/>
      <dgm:spPr/>
      <dgm:t>
        <a:bodyPr/>
        <a:lstStyle/>
        <a:p>
          <a:r>
            <a:rPr lang="en-GB" dirty="0" smtClean="0"/>
            <a:t>Have a formal, long term strategy for PE, sport and pa. This should be aligned with the SDP and have been informed with pupil and staff feedback</a:t>
          </a:r>
          <a:endParaRPr lang="en-GB" dirty="0"/>
        </a:p>
      </dgm:t>
    </dgm:pt>
    <dgm:pt modelId="{EDF5F193-A47A-4B8E-BEB1-86BCAC63747A}" type="parTrans" cxnId="{7E481C12-37E9-4187-A9FD-4242EA468149}">
      <dgm:prSet/>
      <dgm:spPr/>
      <dgm:t>
        <a:bodyPr/>
        <a:lstStyle/>
        <a:p>
          <a:endParaRPr lang="en-GB"/>
        </a:p>
      </dgm:t>
    </dgm:pt>
    <dgm:pt modelId="{B5C0058C-94BB-4675-825C-40637EC1020A}" type="sibTrans" cxnId="{7E481C12-37E9-4187-A9FD-4242EA468149}">
      <dgm:prSet/>
      <dgm:spPr/>
      <dgm:t>
        <a:bodyPr/>
        <a:lstStyle/>
        <a:p>
          <a:endParaRPr lang="en-GB"/>
        </a:p>
      </dgm:t>
    </dgm:pt>
    <dgm:pt modelId="{38C26B28-3864-4BCC-BB4C-A8B7FEDEA8F9}">
      <dgm:prSet phldrT="[Text]"/>
      <dgm:spPr>
        <a:solidFill>
          <a:srgbClr val="FF0000"/>
        </a:solidFill>
      </dgm:spPr>
      <dgm:t>
        <a:bodyPr/>
        <a:lstStyle/>
        <a:p>
          <a:r>
            <a:rPr lang="en-GB" dirty="0" smtClean="0"/>
            <a:t>Could</a:t>
          </a:r>
          <a:endParaRPr lang="en-GB" dirty="0"/>
        </a:p>
      </dgm:t>
    </dgm:pt>
    <dgm:pt modelId="{62EB76A9-3570-4C71-8F81-1A2037D05D5F}" type="parTrans" cxnId="{87474D58-3CD4-4A81-B605-ADABAB075F65}">
      <dgm:prSet/>
      <dgm:spPr/>
      <dgm:t>
        <a:bodyPr/>
        <a:lstStyle/>
        <a:p>
          <a:endParaRPr lang="en-GB"/>
        </a:p>
      </dgm:t>
    </dgm:pt>
    <dgm:pt modelId="{38E02312-8174-4851-8FF6-90074AC75649}" type="sibTrans" cxnId="{87474D58-3CD4-4A81-B605-ADABAB075F65}">
      <dgm:prSet/>
      <dgm:spPr/>
      <dgm:t>
        <a:bodyPr/>
        <a:lstStyle/>
        <a:p>
          <a:endParaRPr lang="en-GB"/>
        </a:p>
      </dgm:t>
    </dgm:pt>
    <dgm:pt modelId="{A138DCA3-3EFF-4E26-BD9C-CEFD6429CAC4}">
      <dgm:prSet phldrT="[Text]"/>
      <dgm:spPr/>
      <dgm:t>
        <a:bodyPr/>
        <a:lstStyle/>
        <a:p>
          <a:r>
            <a:rPr lang="en-GB" dirty="0" smtClean="0"/>
            <a:t>Nominate a PE, sport and pa lead governor</a:t>
          </a:r>
          <a:endParaRPr lang="en-GB" dirty="0"/>
        </a:p>
      </dgm:t>
    </dgm:pt>
    <dgm:pt modelId="{5153D329-C883-49FC-9892-FDF513A23091}" type="parTrans" cxnId="{942F542F-04BA-4511-8797-F6DB9009129E}">
      <dgm:prSet/>
      <dgm:spPr/>
      <dgm:t>
        <a:bodyPr/>
        <a:lstStyle/>
        <a:p>
          <a:endParaRPr lang="en-GB"/>
        </a:p>
      </dgm:t>
    </dgm:pt>
    <dgm:pt modelId="{57AD5E3A-A155-4F12-B9C2-89D030271BFA}" type="sibTrans" cxnId="{942F542F-04BA-4511-8797-F6DB9009129E}">
      <dgm:prSet/>
      <dgm:spPr/>
      <dgm:t>
        <a:bodyPr/>
        <a:lstStyle/>
        <a:p>
          <a:endParaRPr lang="en-GB"/>
        </a:p>
      </dgm:t>
    </dgm:pt>
    <dgm:pt modelId="{681B8845-DBAD-4829-8CCD-55E162525AF9}">
      <dgm:prSet phldrT="[Text]"/>
      <dgm:spPr/>
      <dgm:t>
        <a:bodyPr/>
        <a:lstStyle/>
        <a:p>
          <a:r>
            <a:rPr lang="en-GB" dirty="0" smtClean="0"/>
            <a:t>Regularly scrutinise current and projected expenditure with HT and understand the impact the grant is expected to make</a:t>
          </a:r>
          <a:endParaRPr lang="en-GB" dirty="0"/>
        </a:p>
      </dgm:t>
    </dgm:pt>
    <dgm:pt modelId="{898D92FA-AB15-4D3E-9D37-3B4DFE21FD62}" type="parTrans" cxnId="{EDBF4BEB-7911-4E39-A59B-CBED458FBDC1}">
      <dgm:prSet/>
      <dgm:spPr/>
      <dgm:t>
        <a:bodyPr/>
        <a:lstStyle/>
        <a:p>
          <a:endParaRPr lang="en-GB"/>
        </a:p>
      </dgm:t>
    </dgm:pt>
    <dgm:pt modelId="{ED19AF29-C1D9-4CCD-9A5E-E118335AF493}" type="sibTrans" cxnId="{EDBF4BEB-7911-4E39-A59B-CBED458FBDC1}">
      <dgm:prSet/>
      <dgm:spPr/>
      <dgm:t>
        <a:bodyPr/>
        <a:lstStyle/>
        <a:p>
          <a:endParaRPr lang="en-GB"/>
        </a:p>
      </dgm:t>
    </dgm:pt>
    <dgm:pt modelId="{7B536A46-F1AF-45EC-A43D-060211801BC0}">
      <dgm:prSet phldrT="[Text]"/>
      <dgm:spPr/>
      <dgm:t>
        <a:bodyPr/>
        <a:lstStyle/>
        <a:p>
          <a:r>
            <a:rPr lang="en-GB" dirty="0" smtClean="0"/>
            <a:t>Ensure all coaching staff delivering PE and OSHL on the school site are quality assured</a:t>
          </a:r>
          <a:endParaRPr lang="en-GB" dirty="0"/>
        </a:p>
      </dgm:t>
    </dgm:pt>
    <dgm:pt modelId="{945675B7-5207-4939-9A78-9A3948EA8836}" type="parTrans" cxnId="{ABDA19EB-6174-4DCD-9E25-08B6BD3CD189}">
      <dgm:prSet/>
      <dgm:spPr/>
      <dgm:t>
        <a:bodyPr/>
        <a:lstStyle/>
        <a:p>
          <a:endParaRPr lang="en-GB"/>
        </a:p>
      </dgm:t>
    </dgm:pt>
    <dgm:pt modelId="{5040BF7C-3B50-41A8-9DEC-B7F3F93988EA}" type="sibTrans" cxnId="{ABDA19EB-6174-4DCD-9E25-08B6BD3CD189}">
      <dgm:prSet/>
      <dgm:spPr/>
      <dgm:t>
        <a:bodyPr/>
        <a:lstStyle/>
        <a:p>
          <a:endParaRPr lang="en-GB"/>
        </a:p>
      </dgm:t>
    </dgm:pt>
    <dgm:pt modelId="{AE89666E-D054-46BB-BC7E-D5514EA8CA33}" type="pres">
      <dgm:prSet presAssocID="{75394048-EAA5-4BB2-B329-C5D5261587B2}" presName="linearFlow" presStyleCnt="0">
        <dgm:presLayoutVars>
          <dgm:dir/>
          <dgm:animLvl val="lvl"/>
          <dgm:resizeHandles val="exact"/>
        </dgm:presLayoutVars>
      </dgm:prSet>
      <dgm:spPr/>
      <dgm:t>
        <a:bodyPr/>
        <a:lstStyle/>
        <a:p>
          <a:endParaRPr lang="en-GB"/>
        </a:p>
      </dgm:t>
    </dgm:pt>
    <dgm:pt modelId="{2FD79D90-698C-4A64-862B-AFEFFFD732FC}" type="pres">
      <dgm:prSet presAssocID="{A1AAB4D8-C071-44A2-8863-1D2E1237DAF1}" presName="composite" presStyleCnt="0"/>
      <dgm:spPr/>
    </dgm:pt>
    <dgm:pt modelId="{63B13FAB-9076-4B54-BAC2-2892BE3835C8}" type="pres">
      <dgm:prSet presAssocID="{A1AAB4D8-C071-44A2-8863-1D2E1237DAF1}" presName="parentText" presStyleLbl="alignNode1" presStyleIdx="0" presStyleCnt="3">
        <dgm:presLayoutVars>
          <dgm:chMax val="1"/>
          <dgm:bulletEnabled val="1"/>
        </dgm:presLayoutVars>
      </dgm:prSet>
      <dgm:spPr/>
      <dgm:t>
        <a:bodyPr/>
        <a:lstStyle/>
        <a:p>
          <a:endParaRPr lang="en-GB"/>
        </a:p>
      </dgm:t>
    </dgm:pt>
    <dgm:pt modelId="{CD12EF43-16F4-4AB6-9A86-25D918D0E56A}" type="pres">
      <dgm:prSet presAssocID="{A1AAB4D8-C071-44A2-8863-1D2E1237DAF1}" presName="descendantText" presStyleLbl="alignAcc1" presStyleIdx="0" presStyleCnt="3">
        <dgm:presLayoutVars>
          <dgm:bulletEnabled val="1"/>
        </dgm:presLayoutVars>
      </dgm:prSet>
      <dgm:spPr/>
      <dgm:t>
        <a:bodyPr/>
        <a:lstStyle/>
        <a:p>
          <a:endParaRPr lang="en-GB"/>
        </a:p>
      </dgm:t>
    </dgm:pt>
    <dgm:pt modelId="{27DC8F4A-15A2-429C-875D-9818A4584302}" type="pres">
      <dgm:prSet presAssocID="{42D3F5CA-780E-465A-8DFF-BF7279B1F79F}" presName="sp" presStyleCnt="0"/>
      <dgm:spPr/>
    </dgm:pt>
    <dgm:pt modelId="{B33A8F63-8343-4B8F-9467-4C019D20BE2A}" type="pres">
      <dgm:prSet presAssocID="{ECDBD4EC-145D-45CA-8AFF-70FB4E2E948F}" presName="composite" presStyleCnt="0"/>
      <dgm:spPr/>
    </dgm:pt>
    <dgm:pt modelId="{21796F15-CB00-4CC7-94B6-13A830C0A189}" type="pres">
      <dgm:prSet presAssocID="{ECDBD4EC-145D-45CA-8AFF-70FB4E2E948F}" presName="parentText" presStyleLbl="alignNode1" presStyleIdx="1" presStyleCnt="3">
        <dgm:presLayoutVars>
          <dgm:chMax val="1"/>
          <dgm:bulletEnabled val="1"/>
        </dgm:presLayoutVars>
      </dgm:prSet>
      <dgm:spPr/>
      <dgm:t>
        <a:bodyPr/>
        <a:lstStyle/>
        <a:p>
          <a:endParaRPr lang="en-GB"/>
        </a:p>
      </dgm:t>
    </dgm:pt>
    <dgm:pt modelId="{C5328965-C419-4B8D-A23B-C81ABC8B423F}" type="pres">
      <dgm:prSet presAssocID="{ECDBD4EC-145D-45CA-8AFF-70FB4E2E948F}" presName="descendantText" presStyleLbl="alignAcc1" presStyleIdx="1" presStyleCnt="3">
        <dgm:presLayoutVars>
          <dgm:bulletEnabled val="1"/>
        </dgm:presLayoutVars>
      </dgm:prSet>
      <dgm:spPr/>
      <dgm:t>
        <a:bodyPr/>
        <a:lstStyle/>
        <a:p>
          <a:endParaRPr lang="en-GB"/>
        </a:p>
      </dgm:t>
    </dgm:pt>
    <dgm:pt modelId="{A584A05D-36CF-44F4-80E6-0E5BC13E95BE}" type="pres">
      <dgm:prSet presAssocID="{6CA2655C-E7EC-453C-BD64-362178546741}" presName="sp" presStyleCnt="0"/>
      <dgm:spPr/>
    </dgm:pt>
    <dgm:pt modelId="{6D8D98E5-4EF4-46CA-B73B-A45BF8CEB4DF}" type="pres">
      <dgm:prSet presAssocID="{38C26B28-3864-4BCC-BB4C-A8B7FEDEA8F9}" presName="composite" presStyleCnt="0"/>
      <dgm:spPr/>
    </dgm:pt>
    <dgm:pt modelId="{42C62664-A79C-44F0-A67F-C9C128877E11}" type="pres">
      <dgm:prSet presAssocID="{38C26B28-3864-4BCC-BB4C-A8B7FEDEA8F9}" presName="parentText" presStyleLbl="alignNode1" presStyleIdx="2" presStyleCnt="3">
        <dgm:presLayoutVars>
          <dgm:chMax val="1"/>
          <dgm:bulletEnabled val="1"/>
        </dgm:presLayoutVars>
      </dgm:prSet>
      <dgm:spPr/>
      <dgm:t>
        <a:bodyPr/>
        <a:lstStyle/>
        <a:p>
          <a:endParaRPr lang="en-GB"/>
        </a:p>
      </dgm:t>
    </dgm:pt>
    <dgm:pt modelId="{7D8282A8-E527-40AF-B601-444A186518F2}" type="pres">
      <dgm:prSet presAssocID="{38C26B28-3864-4BCC-BB4C-A8B7FEDEA8F9}" presName="descendantText" presStyleLbl="alignAcc1" presStyleIdx="2" presStyleCnt="3">
        <dgm:presLayoutVars>
          <dgm:bulletEnabled val="1"/>
        </dgm:presLayoutVars>
      </dgm:prSet>
      <dgm:spPr/>
      <dgm:t>
        <a:bodyPr/>
        <a:lstStyle/>
        <a:p>
          <a:endParaRPr lang="en-GB"/>
        </a:p>
      </dgm:t>
    </dgm:pt>
  </dgm:ptLst>
  <dgm:cxnLst>
    <dgm:cxn modelId="{3642E06A-1A04-4D3F-8C54-B29437CFE26B}" type="presOf" srcId="{75394048-EAA5-4BB2-B329-C5D5261587B2}" destId="{AE89666E-D054-46BB-BC7E-D5514EA8CA33}" srcOrd="0" destOrd="0" presId="urn:microsoft.com/office/officeart/2005/8/layout/chevron2"/>
    <dgm:cxn modelId="{66FFF6DC-2E31-4912-A37A-6FEF1B9451CF}" type="presOf" srcId="{A138DCA3-3EFF-4E26-BD9C-CEFD6429CAC4}" destId="{7D8282A8-E527-40AF-B601-444A186518F2}" srcOrd="0" destOrd="0" presId="urn:microsoft.com/office/officeart/2005/8/layout/chevron2"/>
    <dgm:cxn modelId="{87474D58-3CD4-4A81-B605-ADABAB075F65}" srcId="{75394048-EAA5-4BB2-B329-C5D5261587B2}" destId="{38C26B28-3864-4BCC-BB4C-A8B7FEDEA8F9}" srcOrd="2" destOrd="0" parTransId="{62EB76A9-3570-4C71-8F81-1A2037D05D5F}" sibTransId="{38E02312-8174-4851-8FF6-90074AC75649}"/>
    <dgm:cxn modelId="{CD7D43E2-FB46-4576-974B-01C953117CAB}" srcId="{A1AAB4D8-C071-44A2-8863-1D2E1237DAF1}" destId="{43EF4931-B3A4-4FD7-95EA-E7492DD936E0}" srcOrd="0" destOrd="0" parTransId="{5247B673-AAF0-452B-B895-6E40DEC94469}" sibTransId="{CBF8865B-8239-4A57-8FAF-9160C957DF89}"/>
    <dgm:cxn modelId="{D76802D0-24E0-4EFA-8E55-F635A716CA1F}" srcId="{75394048-EAA5-4BB2-B329-C5D5261587B2}" destId="{ECDBD4EC-145D-45CA-8AFF-70FB4E2E948F}" srcOrd="1" destOrd="0" parTransId="{727C10D8-4182-4B9E-AC80-F4D13E2DBB42}" sibTransId="{6CA2655C-E7EC-453C-BD64-362178546741}"/>
    <dgm:cxn modelId="{ABDA19EB-6174-4DCD-9E25-08B6BD3CD189}" srcId="{ECDBD4EC-145D-45CA-8AFF-70FB4E2E948F}" destId="{7B536A46-F1AF-45EC-A43D-060211801BC0}" srcOrd="1" destOrd="0" parTransId="{945675B7-5207-4939-9A78-9A3948EA8836}" sibTransId="{5040BF7C-3B50-41A8-9DEC-B7F3F93988EA}"/>
    <dgm:cxn modelId="{46B16034-0045-4D6E-8258-590CDF344446}" type="presOf" srcId="{43EF4931-B3A4-4FD7-95EA-E7492DD936E0}" destId="{CD12EF43-16F4-4AB6-9A86-25D918D0E56A}" srcOrd="0" destOrd="0" presId="urn:microsoft.com/office/officeart/2005/8/layout/chevron2"/>
    <dgm:cxn modelId="{B8285B87-AC64-4B43-BC30-35449807220B}" type="presOf" srcId="{A1AAB4D8-C071-44A2-8863-1D2E1237DAF1}" destId="{63B13FAB-9076-4B54-BAC2-2892BE3835C8}" srcOrd="0" destOrd="0" presId="urn:microsoft.com/office/officeart/2005/8/layout/chevron2"/>
    <dgm:cxn modelId="{7E481C12-37E9-4187-A9FD-4242EA468149}" srcId="{ECDBD4EC-145D-45CA-8AFF-70FB4E2E948F}" destId="{F65F60D8-999D-485E-B3F6-77EC68A2371F}" srcOrd="0" destOrd="0" parTransId="{EDF5F193-A47A-4B8E-BEB1-86BCAC63747A}" sibTransId="{B5C0058C-94BB-4675-825C-40637EC1020A}"/>
    <dgm:cxn modelId="{01F04290-F9E5-4404-9054-992A2EFE0AFD}" type="presOf" srcId="{F65F60D8-999D-485E-B3F6-77EC68A2371F}" destId="{C5328965-C419-4B8D-A23B-C81ABC8B423F}" srcOrd="0" destOrd="0" presId="urn:microsoft.com/office/officeart/2005/8/layout/chevron2"/>
    <dgm:cxn modelId="{13EEA9D5-3389-4C13-9D03-2929B3B827ED}" srcId="{75394048-EAA5-4BB2-B329-C5D5261587B2}" destId="{A1AAB4D8-C071-44A2-8863-1D2E1237DAF1}" srcOrd="0" destOrd="0" parTransId="{B3C4702B-8423-4DD8-BE82-E134D8E8CBBC}" sibTransId="{42D3F5CA-780E-465A-8DFF-BF7279B1F79F}"/>
    <dgm:cxn modelId="{7397E557-72DB-405C-8AF0-9BCD0FCF1F18}" type="presOf" srcId="{7B536A46-F1AF-45EC-A43D-060211801BC0}" destId="{C5328965-C419-4B8D-A23B-C81ABC8B423F}" srcOrd="0" destOrd="1" presId="urn:microsoft.com/office/officeart/2005/8/layout/chevron2"/>
    <dgm:cxn modelId="{EDBF4BEB-7911-4E39-A59B-CBED458FBDC1}" srcId="{A1AAB4D8-C071-44A2-8863-1D2E1237DAF1}" destId="{681B8845-DBAD-4829-8CCD-55E162525AF9}" srcOrd="1" destOrd="0" parTransId="{898D92FA-AB15-4D3E-9D37-3B4DFE21FD62}" sibTransId="{ED19AF29-C1D9-4CCD-9A5E-E118335AF493}"/>
    <dgm:cxn modelId="{942F542F-04BA-4511-8797-F6DB9009129E}" srcId="{38C26B28-3864-4BCC-BB4C-A8B7FEDEA8F9}" destId="{A138DCA3-3EFF-4E26-BD9C-CEFD6429CAC4}" srcOrd="0" destOrd="0" parTransId="{5153D329-C883-49FC-9892-FDF513A23091}" sibTransId="{57AD5E3A-A155-4F12-B9C2-89D030271BFA}"/>
    <dgm:cxn modelId="{ED4E6486-71EA-4A57-92FC-3758EBB12BA3}" type="presOf" srcId="{681B8845-DBAD-4829-8CCD-55E162525AF9}" destId="{CD12EF43-16F4-4AB6-9A86-25D918D0E56A}" srcOrd="0" destOrd="1" presId="urn:microsoft.com/office/officeart/2005/8/layout/chevron2"/>
    <dgm:cxn modelId="{2A8E4B11-9716-4B60-ADF6-BF52C5C601F1}" type="presOf" srcId="{ECDBD4EC-145D-45CA-8AFF-70FB4E2E948F}" destId="{21796F15-CB00-4CC7-94B6-13A830C0A189}" srcOrd="0" destOrd="0" presId="urn:microsoft.com/office/officeart/2005/8/layout/chevron2"/>
    <dgm:cxn modelId="{74908DB3-4CF1-40C8-8529-AA6504C2956A}" type="presOf" srcId="{38C26B28-3864-4BCC-BB4C-A8B7FEDEA8F9}" destId="{42C62664-A79C-44F0-A67F-C9C128877E11}" srcOrd="0" destOrd="0" presId="urn:microsoft.com/office/officeart/2005/8/layout/chevron2"/>
    <dgm:cxn modelId="{20F6341A-A28C-4A61-8125-68E6455E9188}" type="presParOf" srcId="{AE89666E-D054-46BB-BC7E-D5514EA8CA33}" destId="{2FD79D90-698C-4A64-862B-AFEFFFD732FC}" srcOrd="0" destOrd="0" presId="urn:microsoft.com/office/officeart/2005/8/layout/chevron2"/>
    <dgm:cxn modelId="{4963D58C-5090-4EF1-A9F6-7714964A5457}" type="presParOf" srcId="{2FD79D90-698C-4A64-862B-AFEFFFD732FC}" destId="{63B13FAB-9076-4B54-BAC2-2892BE3835C8}" srcOrd="0" destOrd="0" presId="urn:microsoft.com/office/officeart/2005/8/layout/chevron2"/>
    <dgm:cxn modelId="{358C76F9-2427-476E-880E-E58DD06EBC28}" type="presParOf" srcId="{2FD79D90-698C-4A64-862B-AFEFFFD732FC}" destId="{CD12EF43-16F4-4AB6-9A86-25D918D0E56A}" srcOrd="1" destOrd="0" presId="urn:microsoft.com/office/officeart/2005/8/layout/chevron2"/>
    <dgm:cxn modelId="{52C24A4F-C526-44F4-9316-83001DE392CB}" type="presParOf" srcId="{AE89666E-D054-46BB-BC7E-D5514EA8CA33}" destId="{27DC8F4A-15A2-429C-875D-9818A4584302}" srcOrd="1" destOrd="0" presId="urn:microsoft.com/office/officeart/2005/8/layout/chevron2"/>
    <dgm:cxn modelId="{E594EDAB-E99C-4A8C-A9BC-21E5C0714327}" type="presParOf" srcId="{AE89666E-D054-46BB-BC7E-D5514EA8CA33}" destId="{B33A8F63-8343-4B8F-9467-4C019D20BE2A}" srcOrd="2" destOrd="0" presId="urn:microsoft.com/office/officeart/2005/8/layout/chevron2"/>
    <dgm:cxn modelId="{10EF9BB7-573F-4ABF-81EF-36D1C82A30BC}" type="presParOf" srcId="{B33A8F63-8343-4B8F-9467-4C019D20BE2A}" destId="{21796F15-CB00-4CC7-94B6-13A830C0A189}" srcOrd="0" destOrd="0" presId="urn:microsoft.com/office/officeart/2005/8/layout/chevron2"/>
    <dgm:cxn modelId="{DEB3C1BE-9B2E-4012-8020-6792EF610ACC}" type="presParOf" srcId="{B33A8F63-8343-4B8F-9467-4C019D20BE2A}" destId="{C5328965-C419-4B8D-A23B-C81ABC8B423F}" srcOrd="1" destOrd="0" presId="urn:microsoft.com/office/officeart/2005/8/layout/chevron2"/>
    <dgm:cxn modelId="{916EDC5E-186B-4FCC-9045-F707CF7E6CB9}" type="presParOf" srcId="{AE89666E-D054-46BB-BC7E-D5514EA8CA33}" destId="{A584A05D-36CF-44F4-80E6-0E5BC13E95BE}" srcOrd="3" destOrd="0" presId="urn:microsoft.com/office/officeart/2005/8/layout/chevron2"/>
    <dgm:cxn modelId="{36656EB1-E404-436C-8F9D-A55D5930A1EF}" type="presParOf" srcId="{AE89666E-D054-46BB-BC7E-D5514EA8CA33}" destId="{6D8D98E5-4EF4-46CA-B73B-A45BF8CEB4DF}" srcOrd="4" destOrd="0" presId="urn:microsoft.com/office/officeart/2005/8/layout/chevron2"/>
    <dgm:cxn modelId="{100F2B16-03C4-4DF6-B2B3-CB074C81BF77}" type="presParOf" srcId="{6D8D98E5-4EF4-46CA-B73B-A45BF8CEB4DF}" destId="{42C62664-A79C-44F0-A67F-C9C128877E11}" srcOrd="0" destOrd="0" presId="urn:microsoft.com/office/officeart/2005/8/layout/chevron2"/>
    <dgm:cxn modelId="{3BB62652-FF68-4B14-974A-6E594DF1F50C}" type="presParOf" srcId="{6D8D98E5-4EF4-46CA-B73B-A45BF8CEB4DF}" destId="{7D8282A8-E527-40AF-B601-444A186518F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394048-EAA5-4BB2-B329-C5D5261587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A1AAB4D8-C071-44A2-8863-1D2E1237DAF1}">
      <dgm:prSet phldrT="[Text]"/>
      <dgm:spPr>
        <a:solidFill>
          <a:srgbClr val="00B050"/>
        </a:solidFill>
      </dgm:spPr>
      <dgm:t>
        <a:bodyPr/>
        <a:lstStyle/>
        <a:p>
          <a:r>
            <a:rPr lang="en-GB" dirty="0" smtClean="0"/>
            <a:t>Must</a:t>
          </a:r>
          <a:endParaRPr lang="en-GB" dirty="0"/>
        </a:p>
      </dgm:t>
    </dgm:pt>
    <dgm:pt modelId="{B3C4702B-8423-4DD8-BE82-E134D8E8CBBC}" type="parTrans" cxnId="{13EEA9D5-3389-4C13-9D03-2929B3B827ED}">
      <dgm:prSet/>
      <dgm:spPr/>
      <dgm:t>
        <a:bodyPr/>
        <a:lstStyle/>
        <a:p>
          <a:endParaRPr lang="en-GB"/>
        </a:p>
      </dgm:t>
    </dgm:pt>
    <dgm:pt modelId="{42D3F5CA-780E-465A-8DFF-BF7279B1F79F}" type="sibTrans" cxnId="{13EEA9D5-3389-4C13-9D03-2929B3B827ED}">
      <dgm:prSet/>
      <dgm:spPr/>
      <dgm:t>
        <a:bodyPr/>
        <a:lstStyle/>
        <a:p>
          <a:endParaRPr lang="en-GB"/>
        </a:p>
      </dgm:t>
    </dgm:pt>
    <dgm:pt modelId="{43EF4931-B3A4-4FD7-95EA-E7492DD936E0}">
      <dgm:prSet phldrT="[Text]"/>
      <dgm:spPr/>
      <dgm:t>
        <a:bodyPr/>
        <a:lstStyle/>
        <a:p>
          <a:r>
            <a:rPr lang="en-GB" dirty="0" smtClean="0"/>
            <a:t>Know about current and projected expenditure on school website</a:t>
          </a:r>
          <a:endParaRPr lang="en-GB" dirty="0"/>
        </a:p>
      </dgm:t>
    </dgm:pt>
    <dgm:pt modelId="{5247B673-AAF0-452B-B895-6E40DEC94469}" type="parTrans" cxnId="{CD7D43E2-FB46-4576-974B-01C953117CAB}">
      <dgm:prSet/>
      <dgm:spPr/>
      <dgm:t>
        <a:bodyPr/>
        <a:lstStyle/>
        <a:p>
          <a:endParaRPr lang="en-GB"/>
        </a:p>
      </dgm:t>
    </dgm:pt>
    <dgm:pt modelId="{CBF8865B-8239-4A57-8FAF-9160C957DF89}" type="sibTrans" cxnId="{CD7D43E2-FB46-4576-974B-01C953117CAB}">
      <dgm:prSet/>
      <dgm:spPr/>
      <dgm:t>
        <a:bodyPr/>
        <a:lstStyle/>
        <a:p>
          <a:endParaRPr lang="en-GB"/>
        </a:p>
      </dgm:t>
    </dgm:pt>
    <dgm:pt modelId="{ECDBD4EC-145D-45CA-8AFF-70FB4E2E948F}">
      <dgm:prSet phldrT="[Text]"/>
      <dgm:spPr>
        <a:solidFill>
          <a:srgbClr val="FFC000"/>
        </a:solidFill>
      </dgm:spPr>
      <dgm:t>
        <a:bodyPr/>
        <a:lstStyle/>
        <a:p>
          <a:r>
            <a:rPr lang="en-GB" dirty="0" smtClean="0"/>
            <a:t>Should</a:t>
          </a:r>
          <a:endParaRPr lang="en-GB" dirty="0"/>
        </a:p>
      </dgm:t>
    </dgm:pt>
    <dgm:pt modelId="{727C10D8-4182-4B9E-AC80-F4D13E2DBB42}" type="parTrans" cxnId="{D76802D0-24E0-4EFA-8E55-F635A716CA1F}">
      <dgm:prSet/>
      <dgm:spPr/>
      <dgm:t>
        <a:bodyPr/>
        <a:lstStyle/>
        <a:p>
          <a:endParaRPr lang="en-GB"/>
        </a:p>
      </dgm:t>
    </dgm:pt>
    <dgm:pt modelId="{6CA2655C-E7EC-453C-BD64-362178546741}" type="sibTrans" cxnId="{D76802D0-24E0-4EFA-8E55-F635A716CA1F}">
      <dgm:prSet/>
      <dgm:spPr/>
      <dgm:t>
        <a:bodyPr/>
        <a:lstStyle/>
        <a:p>
          <a:endParaRPr lang="en-GB"/>
        </a:p>
      </dgm:t>
    </dgm:pt>
    <dgm:pt modelId="{F65F60D8-999D-485E-B3F6-77EC68A2371F}">
      <dgm:prSet phldrT="[Text]"/>
      <dgm:spPr/>
      <dgm:t>
        <a:bodyPr/>
        <a:lstStyle/>
        <a:p>
          <a:r>
            <a:rPr lang="en-GB" dirty="0" smtClean="0"/>
            <a:t>Have a formal, long term strategy for PE, sport and pa. This should be aligned with the SDP and have been informed with pupil and staff feedback</a:t>
          </a:r>
          <a:endParaRPr lang="en-GB" dirty="0"/>
        </a:p>
      </dgm:t>
    </dgm:pt>
    <dgm:pt modelId="{EDF5F193-A47A-4B8E-BEB1-86BCAC63747A}" type="parTrans" cxnId="{7E481C12-37E9-4187-A9FD-4242EA468149}">
      <dgm:prSet/>
      <dgm:spPr/>
      <dgm:t>
        <a:bodyPr/>
        <a:lstStyle/>
        <a:p>
          <a:endParaRPr lang="en-GB"/>
        </a:p>
      </dgm:t>
    </dgm:pt>
    <dgm:pt modelId="{B5C0058C-94BB-4675-825C-40637EC1020A}" type="sibTrans" cxnId="{7E481C12-37E9-4187-A9FD-4242EA468149}">
      <dgm:prSet/>
      <dgm:spPr/>
      <dgm:t>
        <a:bodyPr/>
        <a:lstStyle/>
        <a:p>
          <a:endParaRPr lang="en-GB"/>
        </a:p>
      </dgm:t>
    </dgm:pt>
    <dgm:pt modelId="{38C26B28-3864-4BCC-BB4C-A8B7FEDEA8F9}">
      <dgm:prSet phldrT="[Text]"/>
      <dgm:spPr>
        <a:solidFill>
          <a:srgbClr val="FF0000"/>
        </a:solidFill>
      </dgm:spPr>
      <dgm:t>
        <a:bodyPr/>
        <a:lstStyle/>
        <a:p>
          <a:r>
            <a:rPr lang="en-GB" dirty="0" smtClean="0"/>
            <a:t>Could</a:t>
          </a:r>
          <a:endParaRPr lang="en-GB" dirty="0"/>
        </a:p>
      </dgm:t>
    </dgm:pt>
    <dgm:pt modelId="{62EB76A9-3570-4C71-8F81-1A2037D05D5F}" type="parTrans" cxnId="{87474D58-3CD4-4A81-B605-ADABAB075F65}">
      <dgm:prSet/>
      <dgm:spPr/>
      <dgm:t>
        <a:bodyPr/>
        <a:lstStyle/>
        <a:p>
          <a:endParaRPr lang="en-GB"/>
        </a:p>
      </dgm:t>
    </dgm:pt>
    <dgm:pt modelId="{38E02312-8174-4851-8FF6-90074AC75649}" type="sibTrans" cxnId="{87474D58-3CD4-4A81-B605-ADABAB075F65}">
      <dgm:prSet/>
      <dgm:spPr/>
      <dgm:t>
        <a:bodyPr/>
        <a:lstStyle/>
        <a:p>
          <a:endParaRPr lang="en-GB"/>
        </a:p>
      </dgm:t>
    </dgm:pt>
    <dgm:pt modelId="{A138DCA3-3EFF-4E26-BD9C-CEFD6429CAC4}">
      <dgm:prSet phldrT="[Text]"/>
      <dgm:spPr/>
      <dgm:t>
        <a:bodyPr/>
        <a:lstStyle/>
        <a:p>
          <a:r>
            <a:rPr lang="en-GB" dirty="0" smtClean="0"/>
            <a:t>Pool the grant with other local schools to employ a specialist to train existing teachers</a:t>
          </a:r>
          <a:endParaRPr lang="en-GB" dirty="0"/>
        </a:p>
      </dgm:t>
    </dgm:pt>
    <dgm:pt modelId="{5153D329-C883-49FC-9892-FDF513A23091}" type="parTrans" cxnId="{942F542F-04BA-4511-8797-F6DB9009129E}">
      <dgm:prSet/>
      <dgm:spPr/>
      <dgm:t>
        <a:bodyPr/>
        <a:lstStyle/>
        <a:p>
          <a:endParaRPr lang="en-GB"/>
        </a:p>
      </dgm:t>
    </dgm:pt>
    <dgm:pt modelId="{57AD5E3A-A155-4F12-B9C2-89D030271BFA}" type="sibTrans" cxnId="{942F542F-04BA-4511-8797-F6DB9009129E}">
      <dgm:prSet/>
      <dgm:spPr/>
      <dgm:t>
        <a:bodyPr/>
        <a:lstStyle/>
        <a:p>
          <a:endParaRPr lang="en-GB"/>
        </a:p>
      </dgm:t>
    </dgm:pt>
    <dgm:pt modelId="{681B8845-DBAD-4829-8CCD-55E162525AF9}">
      <dgm:prSet phldrT="[Text]"/>
      <dgm:spPr/>
      <dgm:t>
        <a:bodyPr/>
        <a:lstStyle/>
        <a:p>
          <a:r>
            <a:rPr lang="en-GB" dirty="0" smtClean="0"/>
            <a:t>Regularly share current and projected expenditure with governors and discuss the impact the grant is expected to make</a:t>
          </a:r>
          <a:endParaRPr lang="en-GB" dirty="0"/>
        </a:p>
      </dgm:t>
    </dgm:pt>
    <dgm:pt modelId="{898D92FA-AB15-4D3E-9D37-3B4DFE21FD62}" type="parTrans" cxnId="{EDBF4BEB-7911-4E39-A59B-CBED458FBDC1}">
      <dgm:prSet/>
      <dgm:spPr/>
      <dgm:t>
        <a:bodyPr/>
        <a:lstStyle/>
        <a:p>
          <a:endParaRPr lang="en-GB"/>
        </a:p>
      </dgm:t>
    </dgm:pt>
    <dgm:pt modelId="{ED19AF29-C1D9-4CCD-9A5E-E118335AF493}" type="sibTrans" cxnId="{EDBF4BEB-7911-4E39-A59B-CBED458FBDC1}">
      <dgm:prSet/>
      <dgm:spPr/>
      <dgm:t>
        <a:bodyPr/>
        <a:lstStyle/>
        <a:p>
          <a:endParaRPr lang="en-GB"/>
        </a:p>
      </dgm:t>
    </dgm:pt>
    <dgm:pt modelId="{7B536A46-F1AF-45EC-A43D-060211801BC0}">
      <dgm:prSet phldrT="[Text]"/>
      <dgm:spPr/>
      <dgm:t>
        <a:bodyPr/>
        <a:lstStyle/>
        <a:p>
          <a:r>
            <a:rPr lang="en-GB" dirty="0" smtClean="0"/>
            <a:t>Ensure all coaching staff delivering PE and OSHL on the school site are quality assured</a:t>
          </a:r>
          <a:endParaRPr lang="en-GB" dirty="0"/>
        </a:p>
      </dgm:t>
    </dgm:pt>
    <dgm:pt modelId="{945675B7-5207-4939-9A78-9A3948EA8836}" type="parTrans" cxnId="{ABDA19EB-6174-4DCD-9E25-08B6BD3CD189}">
      <dgm:prSet/>
      <dgm:spPr/>
      <dgm:t>
        <a:bodyPr/>
        <a:lstStyle/>
        <a:p>
          <a:endParaRPr lang="en-GB"/>
        </a:p>
      </dgm:t>
    </dgm:pt>
    <dgm:pt modelId="{5040BF7C-3B50-41A8-9DEC-B7F3F93988EA}" type="sibTrans" cxnId="{ABDA19EB-6174-4DCD-9E25-08B6BD3CD189}">
      <dgm:prSet/>
      <dgm:spPr/>
      <dgm:t>
        <a:bodyPr/>
        <a:lstStyle/>
        <a:p>
          <a:endParaRPr lang="en-GB"/>
        </a:p>
      </dgm:t>
    </dgm:pt>
    <dgm:pt modelId="{31F4E942-C5E5-4A21-B3A4-7D0A3623CD87}">
      <dgm:prSet phldrT="[Text]"/>
      <dgm:spPr/>
      <dgm:t>
        <a:bodyPr/>
        <a:lstStyle/>
        <a:p>
          <a:r>
            <a:rPr lang="en-GB" dirty="0" smtClean="0"/>
            <a:t>Aim for high teaching competency across the school</a:t>
          </a:r>
          <a:endParaRPr lang="en-GB" dirty="0"/>
        </a:p>
      </dgm:t>
    </dgm:pt>
    <dgm:pt modelId="{91AD557B-1769-4C07-B411-AF4C8B581FFA}" type="parTrans" cxnId="{3A073643-4389-443C-93F1-9EEB2E9911C5}">
      <dgm:prSet/>
      <dgm:spPr/>
      <dgm:t>
        <a:bodyPr/>
        <a:lstStyle/>
        <a:p>
          <a:endParaRPr lang="en-GB"/>
        </a:p>
      </dgm:t>
    </dgm:pt>
    <dgm:pt modelId="{6B3FCAA5-E8B5-4798-AEB0-C8ED41BC20A9}" type="sibTrans" cxnId="{3A073643-4389-443C-93F1-9EEB2E9911C5}">
      <dgm:prSet/>
      <dgm:spPr/>
      <dgm:t>
        <a:bodyPr/>
        <a:lstStyle/>
        <a:p>
          <a:endParaRPr lang="en-GB"/>
        </a:p>
      </dgm:t>
    </dgm:pt>
    <dgm:pt modelId="{2FB5583F-B1E1-4423-B807-C4899AFF0C2E}">
      <dgm:prSet phldrT="[Text]"/>
      <dgm:spPr/>
      <dgm:t>
        <a:bodyPr/>
        <a:lstStyle/>
        <a:p>
          <a:r>
            <a:rPr lang="en-GB" dirty="0" smtClean="0"/>
            <a:t>Designate a member of staff to lead the subject</a:t>
          </a:r>
          <a:endParaRPr lang="en-GB" dirty="0"/>
        </a:p>
      </dgm:t>
    </dgm:pt>
    <dgm:pt modelId="{A4779821-6FB4-4BB7-A1FE-6838CDA41B76}" type="parTrans" cxnId="{EE127357-2C37-4C28-AAD9-FE69A457E065}">
      <dgm:prSet/>
      <dgm:spPr/>
      <dgm:t>
        <a:bodyPr/>
        <a:lstStyle/>
        <a:p>
          <a:endParaRPr lang="en-GB"/>
        </a:p>
      </dgm:t>
    </dgm:pt>
    <dgm:pt modelId="{97B2310D-6018-4B41-820E-32611B7DD6E6}" type="sibTrans" cxnId="{EE127357-2C37-4C28-AAD9-FE69A457E065}">
      <dgm:prSet/>
      <dgm:spPr/>
      <dgm:t>
        <a:bodyPr/>
        <a:lstStyle/>
        <a:p>
          <a:endParaRPr lang="en-GB"/>
        </a:p>
      </dgm:t>
    </dgm:pt>
    <dgm:pt modelId="{DA58776C-6DAC-4F14-A3EF-DF0556A08703}">
      <dgm:prSet phldrT="[Text]"/>
      <dgm:spPr/>
      <dgm:t>
        <a:bodyPr/>
        <a:lstStyle/>
        <a:p>
          <a:r>
            <a:rPr lang="en-GB" dirty="0" smtClean="0"/>
            <a:t>Regularly meet with SL to monitor the outcomes of the grant</a:t>
          </a:r>
          <a:endParaRPr lang="en-GB" dirty="0"/>
        </a:p>
      </dgm:t>
    </dgm:pt>
    <dgm:pt modelId="{54DAD39A-E49F-477B-8912-4F3F3BD6C18C}" type="parTrans" cxnId="{4455130C-79CF-48C6-A386-5C3A8F6B91D7}">
      <dgm:prSet/>
      <dgm:spPr/>
      <dgm:t>
        <a:bodyPr/>
        <a:lstStyle/>
        <a:p>
          <a:endParaRPr lang="en-GB"/>
        </a:p>
      </dgm:t>
    </dgm:pt>
    <dgm:pt modelId="{4DC816DD-8BD7-4332-AD90-952D94E6BD44}" type="sibTrans" cxnId="{4455130C-79CF-48C6-A386-5C3A8F6B91D7}">
      <dgm:prSet/>
      <dgm:spPr/>
      <dgm:t>
        <a:bodyPr/>
        <a:lstStyle/>
        <a:p>
          <a:endParaRPr lang="en-GB"/>
        </a:p>
      </dgm:t>
    </dgm:pt>
    <dgm:pt modelId="{44C50531-F946-45CF-97DA-29F390246874}">
      <dgm:prSet phldrT="[Text]"/>
      <dgm:spPr/>
      <dgm:t>
        <a:bodyPr/>
        <a:lstStyle/>
        <a:p>
          <a:r>
            <a:rPr lang="en-GB" dirty="0" smtClean="0"/>
            <a:t>Use the monies to enhance posts related to PE, sport and pa</a:t>
          </a:r>
          <a:endParaRPr lang="en-GB" dirty="0"/>
        </a:p>
      </dgm:t>
    </dgm:pt>
    <dgm:pt modelId="{A531647A-0962-49B2-9196-196A51562C43}" type="parTrans" cxnId="{A15CB4BC-8AE3-493E-88D4-9E304037D31F}">
      <dgm:prSet/>
      <dgm:spPr/>
      <dgm:t>
        <a:bodyPr/>
        <a:lstStyle/>
        <a:p>
          <a:endParaRPr lang="en-GB"/>
        </a:p>
      </dgm:t>
    </dgm:pt>
    <dgm:pt modelId="{3E193E63-144D-47B6-99FD-1437CCBEB826}" type="sibTrans" cxnId="{A15CB4BC-8AE3-493E-88D4-9E304037D31F}">
      <dgm:prSet/>
      <dgm:spPr/>
      <dgm:t>
        <a:bodyPr/>
        <a:lstStyle/>
        <a:p>
          <a:endParaRPr lang="en-GB"/>
        </a:p>
      </dgm:t>
    </dgm:pt>
    <dgm:pt modelId="{AE89666E-D054-46BB-BC7E-D5514EA8CA33}" type="pres">
      <dgm:prSet presAssocID="{75394048-EAA5-4BB2-B329-C5D5261587B2}" presName="linearFlow" presStyleCnt="0">
        <dgm:presLayoutVars>
          <dgm:dir/>
          <dgm:animLvl val="lvl"/>
          <dgm:resizeHandles val="exact"/>
        </dgm:presLayoutVars>
      </dgm:prSet>
      <dgm:spPr/>
      <dgm:t>
        <a:bodyPr/>
        <a:lstStyle/>
        <a:p>
          <a:endParaRPr lang="en-GB"/>
        </a:p>
      </dgm:t>
    </dgm:pt>
    <dgm:pt modelId="{2FD79D90-698C-4A64-862B-AFEFFFD732FC}" type="pres">
      <dgm:prSet presAssocID="{A1AAB4D8-C071-44A2-8863-1D2E1237DAF1}" presName="composite" presStyleCnt="0"/>
      <dgm:spPr/>
    </dgm:pt>
    <dgm:pt modelId="{63B13FAB-9076-4B54-BAC2-2892BE3835C8}" type="pres">
      <dgm:prSet presAssocID="{A1AAB4D8-C071-44A2-8863-1D2E1237DAF1}" presName="parentText" presStyleLbl="alignNode1" presStyleIdx="0" presStyleCnt="3">
        <dgm:presLayoutVars>
          <dgm:chMax val="1"/>
          <dgm:bulletEnabled val="1"/>
        </dgm:presLayoutVars>
      </dgm:prSet>
      <dgm:spPr/>
      <dgm:t>
        <a:bodyPr/>
        <a:lstStyle/>
        <a:p>
          <a:endParaRPr lang="en-GB"/>
        </a:p>
      </dgm:t>
    </dgm:pt>
    <dgm:pt modelId="{CD12EF43-16F4-4AB6-9A86-25D918D0E56A}" type="pres">
      <dgm:prSet presAssocID="{A1AAB4D8-C071-44A2-8863-1D2E1237DAF1}" presName="descendantText" presStyleLbl="alignAcc1" presStyleIdx="0" presStyleCnt="3">
        <dgm:presLayoutVars>
          <dgm:bulletEnabled val="1"/>
        </dgm:presLayoutVars>
      </dgm:prSet>
      <dgm:spPr/>
      <dgm:t>
        <a:bodyPr/>
        <a:lstStyle/>
        <a:p>
          <a:endParaRPr lang="en-GB"/>
        </a:p>
      </dgm:t>
    </dgm:pt>
    <dgm:pt modelId="{27DC8F4A-15A2-429C-875D-9818A4584302}" type="pres">
      <dgm:prSet presAssocID="{42D3F5CA-780E-465A-8DFF-BF7279B1F79F}" presName="sp" presStyleCnt="0"/>
      <dgm:spPr/>
    </dgm:pt>
    <dgm:pt modelId="{B33A8F63-8343-4B8F-9467-4C019D20BE2A}" type="pres">
      <dgm:prSet presAssocID="{ECDBD4EC-145D-45CA-8AFF-70FB4E2E948F}" presName="composite" presStyleCnt="0"/>
      <dgm:spPr/>
    </dgm:pt>
    <dgm:pt modelId="{21796F15-CB00-4CC7-94B6-13A830C0A189}" type="pres">
      <dgm:prSet presAssocID="{ECDBD4EC-145D-45CA-8AFF-70FB4E2E948F}" presName="parentText" presStyleLbl="alignNode1" presStyleIdx="1" presStyleCnt="3">
        <dgm:presLayoutVars>
          <dgm:chMax val="1"/>
          <dgm:bulletEnabled val="1"/>
        </dgm:presLayoutVars>
      </dgm:prSet>
      <dgm:spPr/>
      <dgm:t>
        <a:bodyPr/>
        <a:lstStyle/>
        <a:p>
          <a:endParaRPr lang="en-GB"/>
        </a:p>
      </dgm:t>
    </dgm:pt>
    <dgm:pt modelId="{C5328965-C419-4B8D-A23B-C81ABC8B423F}" type="pres">
      <dgm:prSet presAssocID="{ECDBD4EC-145D-45CA-8AFF-70FB4E2E948F}" presName="descendantText" presStyleLbl="alignAcc1" presStyleIdx="1" presStyleCnt="3">
        <dgm:presLayoutVars>
          <dgm:bulletEnabled val="1"/>
        </dgm:presLayoutVars>
      </dgm:prSet>
      <dgm:spPr/>
      <dgm:t>
        <a:bodyPr/>
        <a:lstStyle/>
        <a:p>
          <a:endParaRPr lang="en-GB"/>
        </a:p>
      </dgm:t>
    </dgm:pt>
    <dgm:pt modelId="{A584A05D-36CF-44F4-80E6-0E5BC13E95BE}" type="pres">
      <dgm:prSet presAssocID="{6CA2655C-E7EC-453C-BD64-362178546741}" presName="sp" presStyleCnt="0"/>
      <dgm:spPr/>
    </dgm:pt>
    <dgm:pt modelId="{6D8D98E5-4EF4-46CA-B73B-A45BF8CEB4DF}" type="pres">
      <dgm:prSet presAssocID="{38C26B28-3864-4BCC-BB4C-A8B7FEDEA8F9}" presName="composite" presStyleCnt="0"/>
      <dgm:spPr/>
    </dgm:pt>
    <dgm:pt modelId="{42C62664-A79C-44F0-A67F-C9C128877E11}" type="pres">
      <dgm:prSet presAssocID="{38C26B28-3864-4BCC-BB4C-A8B7FEDEA8F9}" presName="parentText" presStyleLbl="alignNode1" presStyleIdx="2" presStyleCnt="3">
        <dgm:presLayoutVars>
          <dgm:chMax val="1"/>
          <dgm:bulletEnabled val="1"/>
        </dgm:presLayoutVars>
      </dgm:prSet>
      <dgm:spPr/>
      <dgm:t>
        <a:bodyPr/>
        <a:lstStyle/>
        <a:p>
          <a:endParaRPr lang="en-GB"/>
        </a:p>
      </dgm:t>
    </dgm:pt>
    <dgm:pt modelId="{7D8282A8-E527-40AF-B601-444A186518F2}" type="pres">
      <dgm:prSet presAssocID="{38C26B28-3864-4BCC-BB4C-A8B7FEDEA8F9}" presName="descendantText" presStyleLbl="alignAcc1" presStyleIdx="2" presStyleCnt="3">
        <dgm:presLayoutVars>
          <dgm:bulletEnabled val="1"/>
        </dgm:presLayoutVars>
      </dgm:prSet>
      <dgm:spPr/>
      <dgm:t>
        <a:bodyPr/>
        <a:lstStyle/>
        <a:p>
          <a:endParaRPr lang="en-GB"/>
        </a:p>
      </dgm:t>
    </dgm:pt>
  </dgm:ptLst>
  <dgm:cxnLst>
    <dgm:cxn modelId="{EE127357-2C37-4C28-AAD9-FE69A457E065}" srcId="{A1AAB4D8-C071-44A2-8863-1D2E1237DAF1}" destId="{2FB5583F-B1E1-4423-B807-C4899AFF0C2E}" srcOrd="3" destOrd="0" parTransId="{A4779821-6FB4-4BB7-A1FE-6838CDA41B76}" sibTransId="{97B2310D-6018-4B41-820E-32611B7DD6E6}"/>
    <dgm:cxn modelId="{F7711406-0935-445F-ACE8-4D1148736218}" type="presOf" srcId="{2FB5583F-B1E1-4423-B807-C4899AFF0C2E}" destId="{CD12EF43-16F4-4AB6-9A86-25D918D0E56A}" srcOrd="0" destOrd="3" presId="urn:microsoft.com/office/officeart/2005/8/layout/chevron2"/>
    <dgm:cxn modelId="{3A073643-4389-443C-93F1-9EEB2E9911C5}" srcId="{A1AAB4D8-C071-44A2-8863-1D2E1237DAF1}" destId="{31F4E942-C5E5-4A21-B3A4-7D0A3623CD87}" srcOrd="2" destOrd="0" parTransId="{91AD557B-1769-4C07-B411-AF4C8B581FFA}" sibTransId="{6B3FCAA5-E8B5-4798-AEB0-C8ED41BC20A9}"/>
    <dgm:cxn modelId="{B2BF817E-2134-4577-A100-247822A7AEA5}" type="presOf" srcId="{75394048-EAA5-4BB2-B329-C5D5261587B2}" destId="{AE89666E-D054-46BB-BC7E-D5514EA8CA33}" srcOrd="0" destOrd="0" presId="urn:microsoft.com/office/officeart/2005/8/layout/chevron2"/>
    <dgm:cxn modelId="{9C7A09CE-E499-48FC-B652-0545CDCA2275}" type="presOf" srcId="{38C26B28-3864-4BCC-BB4C-A8B7FEDEA8F9}" destId="{42C62664-A79C-44F0-A67F-C9C128877E11}" srcOrd="0" destOrd="0" presId="urn:microsoft.com/office/officeart/2005/8/layout/chevron2"/>
    <dgm:cxn modelId="{A15CB4BC-8AE3-493E-88D4-9E304037D31F}" srcId="{38C26B28-3864-4BCC-BB4C-A8B7FEDEA8F9}" destId="{44C50531-F946-45CF-97DA-29F390246874}" srcOrd="1" destOrd="0" parTransId="{A531647A-0962-49B2-9196-196A51562C43}" sibTransId="{3E193E63-144D-47B6-99FD-1437CCBEB826}"/>
    <dgm:cxn modelId="{CDF29DF4-539C-4CE5-A734-9FA8C0FAC681}" type="presOf" srcId="{681B8845-DBAD-4829-8CCD-55E162525AF9}" destId="{CD12EF43-16F4-4AB6-9A86-25D918D0E56A}" srcOrd="0" destOrd="1" presId="urn:microsoft.com/office/officeart/2005/8/layout/chevron2"/>
    <dgm:cxn modelId="{32D75EE1-0DAB-415D-A88F-79BEBC9DA8CB}" type="presOf" srcId="{43EF4931-B3A4-4FD7-95EA-E7492DD936E0}" destId="{CD12EF43-16F4-4AB6-9A86-25D918D0E56A}" srcOrd="0" destOrd="0" presId="urn:microsoft.com/office/officeart/2005/8/layout/chevron2"/>
    <dgm:cxn modelId="{CD7D43E2-FB46-4576-974B-01C953117CAB}" srcId="{A1AAB4D8-C071-44A2-8863-1D2E1237DAF1}" destId="{43EF4931-B3A4-4FD7-95EA-E7492DD936E0}" srcOrd="0" destOrd="0" parTransId="{5247B673-AAF0-452B-B895-6E40DEC94469}" sibTransId="{CBF8865B-8239-4A57-8FAF-9160C957DF89}"/>
    <dgm:cxn modelId="{87474D58-3CD4-4A81-B605-ADABAB075F65}" srcId="{75394048-EAA5-4BB2-B329-C5D5261587B2}" destId="{38C26B28-3864-4BCC-BB4C-A8B7FEDEA8F9}" srcOrd="2" destOrd="0" parTransId="{62EB76A9-3570-4C71-8F81-1A2037D05D5F}" sibTransId="{38E02312-8174-4851-8FF6-90074AC75649}"/>
    <dgm:cxn modelId="{D76802D0-24E0-4EFA-8E55-F635A716CA1F}" srcId="{75394048-EAA5-4BB2-B329-C5D5261587B2}" destId="{ECDBD4EC-145D-45CA-8AFF-70FB4E2E948F}" srcOrd="1" destOrd="0" parTransId="{727C10D8-4182-4B9E-AC80-F4D13E2DBB42}" sibTransId="{6CA2655C-E7EC-453C-BD64-362178546741}"/>
    <dgm:cxn modelId="{ABDA19EB-6174-4DCD-9E25-08B6BD3CD189}" srcId="{ECDBD4EC-145D-45CA-8AFF-70FB4E2E948F}" destId="{7B536A46-F1AF-45EC-A43D-060211801BC0}" srcOrd="1" destOrd="0" parTransId="{945675B7-5207-4939-9A78-9A3948EA8836}" sibTransId="{5040BF7C-3B50-41A8-9DEC-B7F3F93988EA}"/>
    <dgm:cxn modelId="{D3C95458-D554-42EC-B3FC-F1F9AE66A8C5}" type="presOf" srcId="{A1AAB4D8-C071-44A2-8863-1D2E1237DAF1}" destId="{63B13FAB-9076-4B54-BAC2-2892BE3835C8}" srcOrd="0" destOrd="0" presId="urn:microsoft.com/office/officeart/2005/8/layout/chevron2"/>
    <dgm:cxn modelId="{D3A0FC9E-BBD1-4308-BDBA-692CC38A60A8}" type="presOf" srcId="{A138DCA3-3EFF-4E26-BD9C-CEFD6429CAC4}" destId="{7D8282A8-E527-40AF-B601-444A186518F2}" srcOrd="0" destOrd="0" presId="urn:microsoft.com/office/officeart/2005/8/layout/chevron2"/>
    <dgm:cxn modelId="{7E481C12-37E9-4187-A9FD-4242EA468149}" srcId="{ECDBD4EC-145D-45CA-8AFF-70FB4E2E948F}" destId="{F65F60D8-999D-485E-B3F6-77EC68A2371F}" srcOrd="0" destOrd="0" parTransId="{EDF5F193-A47A-4B8E-BEB1-86BCAC63747A}" sibTransId="{B5C0058C-94BB-4675-825C-40637EC1020A}"/>
    <dgm:cxn modelId="{4455130C-79CF-48C6-A386-5C3A8F6B91D7}" srcId="{ECDBD4EC-145D-45CA-8AFF-70FB4E2E948F}" destId="{DA58776C-6DAC-4F14-A3EF-DF0556A08703}" srcOrd="2" destOrd="0" parTransId="{54DAD39A-E49F-477B-8912-4F3F3BD6C18C}" sibTransId="{4DC816DD-8BD7-4332-AD90-952D94E6BD44}"/>
    <dgm:cxn modelId="{CB1557EE-FDA6-466F-AD12-0F7D9CCB6DB7}" type="presOf" srcId="{31F4E942-C5E5-4A21-B3A4-7D0A3623CD87}" destId="{CD12EF43-16F4-4AB6-9A86-25D918D0E56A}" srcOrd="0" destOrd="2" presId="urn:microsoft.com/office/officeart/2005/8/layout/chevron2"/>
    <dgm:cxn modelId="{C1605FF9-95F4-48EA-B0AC-76AA905A3865}" type="presOf" srcId="{7B536A46-F1AF-45EC-A43D-060211801BC0}" destId="{C5328965-C419-4B8D-A23B-C81ABC8B423F}" srcOrd="0" destOrd="1" presId="urn:microsoft.com/office/officeart/2005/8/layout/chevron2"/>
    <dgm:cxn modelId="{9F7D2989-5015-417E-8B30-BF637E939E63}" type="presOf" srcId="{DA58776C-6DAC-4F14-A3EF-DF0556A08703}" destId="{C5328965-C419-4B8D-A23B-C81ABC8B423F}" srcOrd="0" destOrd="2" presId="urn:microsoft.com/office/officeart/2005/8/layout/chevron2"/>
    <dgm:cxn modelId="{13EEA9D5-3389-4C13-9D03-2929B3B827ED}" srcId="{75394048-EAA5-4BB2-B329-C5D5261587B2}" destId="{A1AAB4D8-C071-44A2-8863-1D2E1237DAF1}" srcOrd="0" destOrd="0" parTransId="{B3C4702B-8423-4DD8-BE82-E134D8E8CBBC}" sibTransId="{42D3F5CA-780E-465A-8DFF-BF7279B1F79F}"/>
    <dgm:cxn modelId="{EDBF4BEB-7911-4E39-A59B-CBED458FBDC1}" srcId="{A1AAB4D8-C071-44A2-8863-1D2E1237DAF1}" destId="{681B8845-DBAD-4829-8CCD-55E162525AF9}" srcOrd="1" destOrd="0" parTransId="{898D92FA-AB15-4D3E-9D37-3B4DFE21FD62}" sibTransId="{ED19AF29-C1D9-4CCD-9A5E-E118335AF493}"/>
    <dgm:cxn modelId="{942F542F-04BA-4511-8797-F6DB9009129E}" srcId="{38C26B28-3864-4BCC-BB4C-A8B7FEDEA8F9}" destId="{A138DCA3-3EFF-4E26-BD9C-CEFD6429CAC4}" srcOrd="0" destOrd="0" parTransId="{5153D329-C883-49FC-9892-FDF513A23091}" sibTransId="{57AD5E3A-A155-4F12-B9C2-89D030271BFA}"/>
    <dgm:cxn modelId="{A93A6B30-83AD-4D33-B32D-3186EE8AC82F}" type="presOf" srcId="{44C50531-F946-45CF-97DA-29F390246874}" destId="{7D8282A8-E527-40AF-B601-444A186518F2}" srcOrd="0" destOrd="1" presId="urn:microsoft.com/office/officeart/2005/8/layout/chevron2"/>
    <dgm:cxn modelId="{F2B14949-9233-4A50-933F-129885AC2E33}" type="presOf" srcId="{F65F60D8-999D-485E-B3F6-77EC68A2371F}" destId="{C5328965-C419-4B8D-A23B-C81ABC8B423F}" srcOrd="0" destOrd="0" presId="urn:microsoft.com/office/officeart/2005/8/layout/chevron2"/>
    <dgm:cxn modelId="{5E7C1AC9-7C71-41DB-AA6C-7F69C2887FEF}" type="presOf" srcId="{ECDBD4EC-145D-45CA-8AFF-70FB4E2E948F}" destId="{21796F15-CB00-4CC7-94B6-13A830C0A189}" srcOrd="0" destOrd="0" presId="urn:microsoft.com/office/officeart/2005/8/layout/chevron2"/>
    <dgm:cxn modelId="{3112595A-7E01-4A47-B03D-667BCD1FD591}" type="presParOf" srcId="{AE89666E-D054-46BB-BC7E-D5514EA8CA33}" destId="{2FD79D90-698C-4A64-862B-AFEFFFD732FC}" srcOrd="0" destOrd="0" presId="urn:microsoft.com/office/officeart/2005/8/layout/chevron2"/>
    <dgm:cxn modelId="{2F48BC8D-386D-4346-882D-149A224CF641}" type="presParOf" srcId="{2FD79D90-698C-4A64-862B-AFEFFFD732FC}" destId="{63B13FAB-9076-4B54-BAC2-2892BE3835C8}" srcOrd="0" destOrd="0" presId="urn:microsoft.com/office/officeart/2005/8/layout/chevron2"/>
    <dgm:cxn modelId="{33900763-573E-45C0-98D8-CE91703641AE}" type="presParOf" srcId="{2FD79D90-698C-4A64-862B-AFEFFFD732FC}" destId="{CD12EF43-16F4-4AB6-9A86-25D918D0E56A}" srcOrd="1" destOrd="0" presId="urn:microsoft.com/office/officeart/2005/8/layout/chevron2"/>
    <dgm:cxn modelId="{418D3E0E-25AB-4EC4-BF86-0B5FA8307096}" type="presParOf" srcId="{AE89666E-D054-46BB-BC7E-D5514EA8CA33}" destId="{27DC8F4A-15A2-429C-875D-9818A4584302}" srcOrd="1" destOrd="0" presId="urn:microsoft.com/office/officeart/2005/8/layout/chevron2"/>
    <dgm:cxn modelId="{00A3D2E5-2872-494C-A61F-F1BEA9D1F00E}" type="presParOf" srcId="{AE89666E-D054-46BB-BC7E-D5514EA8CA33}" destId="{B33A8F63-8343-4B8F-9467-4C019D20BE2A}" srcOrd="2" destOrd="0" presId="urn:microsoft.com/office/officeart/2005/8/layout/chevron2"/>
    <dgm:cxn modelId="{115B620F-BAE6-49B2-A721-E75CCCF8848A}" type="presParOf" srcId="{B33A8F63-8343-4B8F-9467-4C019D20BE2A}" destId="{21796F15-CB00-4CC7-94B6-13A830C0A189}" srcOrd="0" destOrd="0" presId="urn:microsoft.com/office/officeart/2005/8/layout/chevron2"/>
    <dgm:cxn modelId="{48A1DD3E-FB0B-40CA-9E8E-F29357C57D71}" type="presParOf" srcId="{B33A8F63-8343-4B8F-9467-4C019D20BE2A}" destId="{C5328965-C419-4B8D-A23B-C81ABC8B423F}" srcOrd="1" destOrd="0" presId="urn:microsoft.com/office/officeart/2005/8/layout/chevron2"/>
    <dgm:cxn modelId="{DFC40BCA-AA82-40EC-AB9A-39629B518017}" type="presParOf" srcId="{AE89666E-D054-46BB-BC7E-D5514EA8CA33}" destId="{A584A05D-36CF-44F4-80E6-0E5BC13E95BE}" srcOrd="3" destOrd="0" presId="urn:microsoft.com/office/officeart/2005/8/layout/chevron2"/>
    <dgm:cxn modelId="{E70C7FA6-CAA8-4564-984B-ABBE5528C779}" type="presParOf" srcId="{AE89666E-D054-46BB-BC7E-D5514EA8CA33}" destId="{6D8D98E5-4EF4-46CA-B73B-A45BF8CEB4DF}" srcOrd="4" destOrd="0" presId="urn:microsoft.com/office/officeart/2005/8/layout/chevron2"/>
    <dgm:cxn modelId="{51A7775E-2254-46C8-8533-7B5640D83AB7}" type="presParOf" srcId="{6D8D98E5-4EF4-46CA-B73B-A45BF8CEB4DF}" destId="{42C62664-A79C-44F0-A67F-C9C128877E11}" srcOrd="0" destOrd="0" presId="urn:microsoft.com/office/officeart/2005/8/layout/chevron2"/>
    <dgm:cxn modelId="{16C903E0-483E-4190-A021-727FD7B7643A}" type="presParOf" srcId="{6D8D98E5-4EF4-46CA-B73B-A45BF8CEB4DF}" destId="{7D8282A8-E527-40AF-B601-444A186518F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394048-EAA5-4BB2-B329-C5D5261587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A1AAB4D8-C071-44A2-8863-1D2E1237DAF1}">
      <dgm:prSet phldrT="[Text]"/>
      <dgm:spPr>
        <a:solidFill>
          <a:srgbClr val="00B050"/>
        </a:solidFill>
      </dgm:spPr>
      <dgm:t>
        <a:bodyPr/>
        <a:lstStyle/>
        <a:p>
          <a:r>
            <a:rPr lang="en-GB" dirty="0" smtClean="0"/>
            <a:t>Must</a:t>
          </a:r>
          <a:endParaRPr lang="en-GB" dirty="0"/>
        </a:p>
      </dgm:t>
    </dgm:pt>
    <dgm:pt modelId="{B3C4702B-8423-4DD8-BE82-E134D8E8CBBC}" type="parTrans" cxnId="{13EEA9D5-3389-4C13-9D03-2929B3B827ED}">
      <dgm:prSet/>
      <dgm:spPr/>
      <dgm:t>
        <a:bodyPr/>
        <a:lstStyle/>
        <a:p>
          <a:endParaRPr lang="en-GB"/>
        </a:p>
      </dgm:t>
    </dgm:pt>
    <dgm:pt modelId="{42D3F5CA-780E-465A-8DFF-BF7279B1F79F}" type="sibTrans" cxnId="{13EEA9D5-3389-4C13-9D03-2929B3B827ED}">
      <dgm:prSet/>
      <dgm:spPr/>
      <dgm:t>
        <a:bodyPr/>
        <a:lstStyle/>
        <a:p>
          <a:endParaRPr lang="en-GB"/>
        </a:p>
      </dgm:t>
    </dgm:pt>
    <dgm:pt modelId="{43EF4931-B3A4-4FD7-95EA-E7492DD936E0}">
      <dgm:prSet phldrT="[Text]"/>
      <dgm:spPr/>
      <dgm:t>
        <a:bodyPr/>
        <a:lstStyle/>
        <a:p>
          <a:r>
            <a:rPr lang="en-GB" dirty="0" smtClean="0"/>
            <a:t>Have information detailing the current and projected expenditure published on school website by 4 April</a:t>
          </a:r>
          <a:endParaRPr lang="en-GB" dirty="0"/>
        </a:p>
      </dgm:t>
    </dgm:pt>
    <dgm:pt modelId="{5247B673-AAF0-452B-B895-6E40DEC94469}" type="parTrans" cxnId="{CD7D43E2-FB46-4576-974B-01C953117CAB}">
      <dgm:prSet/>
      <dgm:spPr/>
      <dgm:t>
        <a:bodyPr/>
        <a:lstStyle/>
        <a:p>
          <a:endParaRPr lang="en-GB"/>
        </a:p>
      </dgm:t>
    </dgm:pt>
    <dgm:pt modelId="{CBF8865B-8239-4A57-8FAF-9160C957DF89}" type="sibTrans" cxnId="{CD7D43E2-FB46-4576-974B-01C953117CAB}">
      <dgm:prSet/>
      <dgm:spPr/>
      <dgm:t>
        <a:bodyPr/>
        <a:lstStyle/>
        <a:p>
          <a:endParaRPr lang="en-GB"/>
        </a:p>
      </dgm:t>
    </dgm:pt>
    <dgm:pt modelId="{ECDBD4EC-145D-45CA-8AFF-70FB4E2E948F}">
      <dgm:prSet phldrT="[Text]"/>
      <dgm:spPr>
        <a:solidFill>
          <a:srgbClr val="FFC000"/>
        </a:solidFill>
      </dgm:spPr>
      <dgm:t>
        <a:bodyPr/>
        <a:lstStyle/>
        <a:p>
          <a:r>
            <a:rPr lang="en-GB" dirty="0" smtClean="0"/>
            <a:t>Should</a:t>
          </a:r>
          <a:endParaRPr lang="en-GB" dirty="0"/>
        </a:p>
      </dgm:t>
    </dgm:pt>
    <dgm:pt modelId="{727C10D8-4182-4B9E-AC80-F4D13E2DBB42}" type="parTrans" cxnId="{D76802D0-24E0-4EFA-8E55-F635A716CA1F}">
      <dgm:prSet/>
      <dgm:spPr/>
      <dgm:t>
        <a:bodyPr/>
        <a:lstStyle/>
        <a:p>
          <a:endParaRPr lang="en-GB"/>
        </a:p>
      </dgm:t>
    </dgm:pt>
    <dgm:pt modelId="{6CA2655C-E7EC-453C-BD64-362178546741}" type="sibTrans" cxnId="{D76802D0-24E0-4EFA-8E55-F635A716CA1F}">
      <dgm:prSet/>
      <dgm:spPr/>
      <dgm:t>
        <a:bodyPr/>
        <a:lstStyle/>
        <a:p>
          <a:endParaRPr lang="en-GB"/>
        </a:p>
      </dgm:t>
    </dgm:pt>
    <dgm:pt modelId="{F65F60D8-999D-485E-B3F6-77EC68A2371F}">
      <dgm:prSet phldrT="[Text]"/>
      <dgm:spPr/>
      <dgm:t>
        <a:bodyPr/>
        <a:lstStyle/>
        <a:p>
          <a:r>
            <a:rPr lang="en-GB" dirty="0" smtClean="0"/>
            <a:t>Have a formal, long term strategy for PE, sport and pa. This should be aligned with the SDP and have been informed with pupil and staff feedback</a:t>
          </a:r>
          <a:endParaRPr lang="en-GB" dirty="0"/>
        </a:p>
      </dgm:t>
    </dgm:pt>
    <dgm:pt modelId="{EDF5F193-A47A-4B8E-BEB1-86BCAC63747A}" type="parTrans" cxnId="{7E481C12-37E9-4187-A9FD-4242EA468149}">
      <dgm:prSet/>
      <dgm:spPr/>
      <dgm:t>
        <a:bodyPr/>
        <a:lstStyle/>
        <a:p>
          <a:endParaRPr lang="en-GB"/>
        </a:p>
      </dgm:t>
    </dgm:pt>
    <dgm:pt modelId="{B5C0058C-94BB-4675-825C-40637EC1020A}" type="sibTrans" cxnId="{7E481C12-37E9-4187-A9FD-4242EA468149}">
      <dgm:prSet/>
      <dgm:spPr/>
      <dgm:t>
        <a:bodyPr/>
        <a:lstStyle/>
        <a:p>
          <a:endParaRPr lang="en-GB"/>
        </a:p>
      </dgm:t>
    </dgm:pt>
    <dgm:pt modelId="{38C26B28-3864-4BCC-BB4C-A8B7FEDEA8F9}">
      <dgm:prSet phldrT="[Text]"/>
      <dgm:spPr>
        <a:solidFill>
          <a:srgbClr val="FF0000"/>
        </a:solidFill>
      </dgm:spPr>
      <dgm:t>
        <a:bodyPr/>
        <a:lstStyle/>
        <a:p>
          <a:r>
            <a:rPr lang="en-GB" dirty="0" smtClean="0"/>
            <a:t>Could</a:t>
          </a:r>
          <a:endParaRPr lang="en-GB" dirty="0"/>
        </a:p>
      </dgm:t>
    </dgm:pt>
    <dgm:pt modelId="{62EB76A9-3570-4C71-8F81-1A2037D05D5F}" type="parTrans" cxnId="{87474D58-3CD4-4A81-B605-ADABAB075F65}">
      <dgm:prSet/>
      <dgm:spPr/>
      <dgm:t>
        <a:bodyPr/>
        <a:lstStyle/>
        <a:p>
          <a:endParaRPr lang="en-GB"/>
        </a:p>
      </dgm:t>
    </dgm:pt>
    <dgm:pt modelId="{38E02312-8174-4851-8FF6-90074AC75649}" type="sibTrans" cxnId="{87474D58-3CD4-4A81-B605-ADABAB075F65}">
      <dgm:prSet/>
      <dgm:spPr/>
      <dgm:t>
        <a:bodyPr/>
        <a:lstStyle/>
        <a:p>
          <a:endParaRPr lang="en-GB"/>
        </a:p>
      </dgm:t>
    </dgm:pt>
    <dgm:pt modelId="{681B8845-DBAD-4829-8CCD-55E162525AF9}">
      <dgm:prSet phldrT="[Text]"/>
      <dgm:spPr/>
      <dgm:t>
        <a:bodyPr/>
        <a:lstStyle/>
        <a:p>
          <a:r>
            <a:rPr lang="en-GB" dirty="0" smtClean="0"/>
            <a:t>Regularly share current and projected prioritise and outcomes with pupils, parents, staff and senior leaders including governors</a:t>
          </a:r>
          <a:endParaRPr lang="en-GB" dirty="0"/>
        </a:p>
      </dgm:t>
    </dgm:pt>
    <dgm:pt modelId="{898D92FA-AB15-4D3E-9D37-3B4DFE21FD62}" type="parTrans" cxnId="{EDBF4BEB-7911-4E39-A59B-CBED458FBDC1}">
      <dgm:prSet/>
      <dgm:spPr/>
      <dgm:t>
        <a:bodyPr/>
        <a:lstStyle/>
        <a:p>
          <a:endParaRPr lang="en-GB"/>
        </a:p>
      </dgm:t>
    </dgm:pt>
    <dgm:pt modelId="{ED19AF29-C1D9-4CCD-9A5E-E118335AF493}" type="sibTrans" cxnId="{EDBF4BEB-7911-4E39-A59B-CBED458FBDC1}">
      <dgm:prSet/>
      <dgm:spPr/>
      <dgm:t>
        <a:bodyPr/>
        <a:lstStyle/>
        <a:p>
          <a:endParaRPr lang="en-GB"/>
        </a:p>
      </dgm:t>
    </dgm:pt>
    <dgm:pt modelId="{7B536A46-F1AF-45EC-A43D-060211801BC0}">
      <dgm:prSet phldrT="[Text]"/>
      <dgm:spPr/>
      <dgm:t>
        <a:bodyPr/>
        <a:lstStyle/>
        <a:p>
          <a:r>
            <a:rPr lang="en-GB" dirty="0" smtClean="0"/>
            <a:t>Ensure all coaching staff delivering PE and OSHL on the school site are quality assured</a:t>
          </a:r>
          <a:endParaRPr lang="en-GB" dirty="0"/>
        </a:p>
      </dgm:t>
    </dgm:pt>
    <dgm:pt modelId="{945675B7-5207-4939-9A78-9A3948EA8836}" type="parTrans" cxnId="{ABDA19EB-6174-4DCD-9E25-08B6BD3CD189}">
      <dgm:prSet/>
      <dgm:spPr/>
      <dgm:t>
        <a:bodyPr/>
        <a:lstStyle/>
        <a:p>
          <a:endParaRPr lang="en-GB"/>
        </a:p>
      </dgm:t>
    </dgm:pt>
    <dgm:pt modelId="{5040BF7C-3B50-41A8-9DEC-B7F3F93988EA}" type="sibTrans" cxnId="{ABDA19EB-6174-4DCD-9E25-08B6BD3CD189}">
      <dgm:prSet/>
      <dgm:spPr/>
      <dgm:t>
        <a:bodyPr/>
        <a:lstStyle/>
        <a:p>
          <a:endParaRPr lang="en-GB"/>
        </a:p>
      </dgm:t>
    </dgm:pt>
    <dgm:pt modelId="{A02A00BA-0AAA-46CC-B514-C24FA2254616}">
      <dgm:prSet phldrT="[Text]"/>
      <dgm:spPr/>
      <dgm:t>
        <a:bodyPr/>
        <a:lstStyle/>
        <a:p>
          <a:r>
            <a:rPr lang="en-GB" dirty="0" smtClean="0"/>
            <a:t>Aim for high teaching competency across the school</a:t>
          </a:r>
          <a:endParaRPr lang="en-GB" dirty="0"/>
        </a:p>
      </dgm:t>
    </dgm:pt>
    <dgm:pt modelId="{1406A409-5419-4208-8369-F8D65D1806F5}" type="parTrans" cxnId="{E509BA3C-B108-414C-B24E-A0AE76DFC978}">
      <dgm:prSet/>
      <dgm:spPr/>
      <dgm:t>
        <a:bodyPr/>
        <a:lstStyle/>
        <a:p>
          <a:endParaRPr lang="en-GB"/>
        </a:p>
      </dgm:t>
    </dgm:pt>
    <dgm:pt modelId="{31AD07DB-F182-4369-916D-12E78B929F82}" type="sibTrans" cxnId="{E509BA3C-B108-414C-B24E-A0AE76DFC978}">
      <dgm:prSet/>
      <dgm:spPr/>
      <dgm:t>
        <a:bodyPr/>
        <a:lstStyle/>
        <a:p>
          <a:endParaRPr lang="en-GB"/>
        </a:p>
      </dgm:t>
    </dgm:pt>
    <dgm:pt modelId="{B52C6B73-FF7F-418B-B608-A331433AE483}">
      <dgm:prSet phldrT="[Text]"/>
      <dgm:spPr/>
      <dgm:t>
        <a:bodyPr/>
        <a:lstStyle/>
        <a:p>
          <a:r>
            <a:rPr lang="en-GB" dirty="0" smtClean="0"/>
            <a:t>Audit staff to determine appropriate and targeted training</a:t>
          </a:r>
          <a:endParaRPr lang="en-GB" dirty="0"/>
        </a:p>
      </dgm:t>
    </dgm:pt>
    <dgm:pt modelId="{F9ACEDDF-6BE7-47F3-A951-D764B0E9FD01}" type="parTrans" cxnId="{8E587141-2D1C-44D1-9726-80AFD09A1A65}">
      <dgm:prSet/>
      <dgm:spPr/>
      <dgm:t>
        <a:bodyPr/>
        <a:lstStyle/>
        <a:p>
          <a:endParaRPr lang="en-GB"/>
        </a:p>
      </dgm:t>
    </dgm:pt>
    <dgm:pt modelId="{9DBA4991-2810-41A9-BD5F-5A29AB818D13}" type="sibTrans" cxnId="{8E587141-2D1C-44D1-9726-80AFD09A1A65}">
      <dgm:prSet/>
      <dgm:spPr/>
      <dgm:t>
        <a:bodyPr/>
        <a:lstStyle/>
        <a:p>
          <a:endParaRPr lang="en-GB"/>
        </a:p>
      </dgm:t>
    </dgm:pt>
    <dgm:pt modelId="{05D2232D-F8E0-4568-8D97-F99CF2AE90DD}">
      <dgm:prSet phldrT="[Text]"/>
      <dgm:spPr/>
      <dgm:t>
        <a:bodyPr/>
        <a:lstStyle/>
        <a:p>
          <a:r>
            <a:rPr lang="en-GB" dirty="0" smtClean="0"/>
            <a:t>Monitor attendance at OSHL to ensure there is an inclusive offer which is accessible to all pupils</a:t>
          </a:r>
          <a:endParaRPr lang="en-GB" dirty="0"/>
        </a:p>
      </dgm:t>
    </dgm:pt>
    <dgm:pt modelId="{07D55D9D-4A4E-473A-8DC1-BD86E9A7191D}" type="parTrans" cxnId="{2D01CD27-5B8C-4A29-894B-DE2B34F29152}">
      <dgm:prSet/>
      <dgm:spPr/>
      <dgm:t>
        <a:bodyPr/>
        <a:lstStyle/>
        <a:p>
          <a:endParaRPr lang="en-GB"/>
        </a:p>
      </dgm:t>
    </dgm:pt>
    <dgm:pt modelId="{90ECDCD7-3A40-42B1-8DA9-D54904D0F2F6}" type="sibTrans" cxnId="{2D01CD27-5B8C-4A29-894B-DE2B34F29152}">
      <dgm:prSet/>
      <dgm:spPr/>
      <dgm:t>
        <a:bodyPr/>
        <a:lstStyle/>
        <a:p>
          <a:endParaRPr lang="en-GB"/>
        </a:p>
      </dgm:t>
    </dgm:pt>
    <dgm:pt modelId="{EBE8A105-DD7D-45B4-A2B4-724D343E8B36}">
      <dgm:prSet phldrT="[Text]"/>
      <dgm:spPr/>
      <dgm:t>
        <a:bodyPr/>
        <a:lstStyle/>
        <a:p>
          <a:r>
            <a:rPr lang="en-GB" dirty="0" smtClean="0"/>
            <a:t>Establish a Sports Council where pupils can discuss and plan PE, sport and pa activities</a:t>
          </a:r>
          <a:endParaRPr lang="en-GB" dirty="0"/>
        </a:p>
      </dgm:t>
    </dgm:pt>
    <dgm:pt modelId="{F501B523-70E6-4A0B-9E76-9CC22A2FEC22}" type="parTrans" cxnId="{60463204-5CE1-4CFF-AB6F-B68AD5124EAF}">
      <dgm:prSet/>
      <dgm:spPr/>
      <dgm:t>
        <a:bodyPr/>
        <a:lstStyle/>
        <a:p>
          <a:endParaRPr lang="en-GB"/>
        </a:p>
      </dgm:t>
    </dgm:pt>
    <dgm:pt modelId="{A21603F6-F83E-48A0-A41C-12178DEEA8C7}" type="sibTrans" cxnId="{60463204-5CE1-4CFF-AB6F-B68AD5124EAF}">
      <dgm:prSet/>
      <dgm:spPr/>
      <dgm:t>
        <a:bodyPr/>
        <a:lstStyle/>
        <a:p>
          <a:endParaRPr lang="en-GB"/>
        </a:p>
      </dgm:t>
    </dgm:pt>
    <dgm:pt modelId="{EF2A6F85-9027-4F81-83AA-8D3A8BB60F2E}">
      <dgm:prSet phldrT="[Text]"/>
      <dgm:spPr/>
      <dgm:t>
        <a:bodyPr/>
        <a:lstStyle/>
        <a:p>
          <a:r>
            <a:rPr lang="en-GB" dirty="0" smtClean="0"/>
            <a:t>Liaise and collaborate with PE leads at other schools to share good practice</a:t>
          </a:r>
          <a:endParaRPr lang="en-GB" dirty="0"/>
        </a:p>
      </dgm:t>
    </dgm:pt>
    <dgm:pt modelId="{5ACE39DA-85BA-4F30-8FDE-FC1E31DE1866}" type="parTrans" cxnId="{0CAB5E68-25A2-4962-9D64-7E9C0EA1BC48}">
      <dgm:prSet/>
      <dgm:spPr/>
      <dgm:t>
        <a:bodyPr/>
        <a:lstStyle/>
        <a:p>
          <a:endParaRPr lang="en-GB"/>
        </a:p>
      </dgm:t>
    </dgm:pt>
    <dgm:pt modelId="{6B19BBEA-257D-41DF-82E1-ED8BC0718994}" type="sibTrans" cxnId="{0CAB5E68-25A2-4962-9D64-7E9C0EA1BC48}">
      <dgm:prSet/>
      <dgm:spPr/>
      <dgm:t>
        <a:bodyPr/>
        <a:lstStyle/>
        <a:p>
          <a:endParaRPr lang="en-GB"/>
        </a:p>
      </dgm:t>
    </dgm:pt>
    <dgm:pt modelId="{DA123503-80F3-4097-B35D-02AEE69B34D6}">
      <dgm:prSet phldrT="[Text]"/>
      <dgm:spPr/>
      <dgm:t>
        <a:bodyPr/>
        <a:lstStyle/>
        <a:p>
          <a:r>
            <a:rPr lang="en-GB" dirty="0" smtClean="0"/>
            <a:t>Achieve a quality mark which recognises achievement in PE, sport and pa</a:t>
          </a:r>
          <a:endParaRPr lang="en-GB" dirty="0"/>
        </a:p>
      </dgm:t>
    </dgm:pt>
    <dgm:pt modelId="{D61DCF34-093D-49D0-9A1E-64C7A7035FEF}" type="parTrans" cxnId="{967A212A-D9AA-4B20-86C6-2FC969BA48A4}">
      <dgm:prSet/>
      <dgm:spPr/>
      <dgm:t>
        <a:bodyPr/>
        <a:lstStyle/>
        <a:p>
          <a:endParaRPr lang="en-GB"/>
        </a:p>
      </dgm:t>
    </dgm:pt>
    <dgm:pt modelId="{EC05ADDA-D465-4164-9D1B-A2626FD16193}" type="sibTrans" cxnId="{967A212A-D9AA-4B20-86C6-2FC969BA48A4}">
      <dgm:prSet/>
      <dgm:spPr/>
      <dgm:t>
        <a:bodyPr/>
        <a:lstStyle/>
        <a:p>
          <a:endParaRPr lang="en-GB"/>
        </a:p>
      </dgm:t>
    </dgm:pt>
    <dgm:pt modelId="{29FBDC5A-776F-4989-A9C6-0245F2CE15CF}">
      <dgm:prSet phldrT="[Text]"/>
      <dgm:spPr/>
      <dgm:t>
        <a:bodyPr/>
        <a:lstStyle/>
        <a:p>
          <a:r>
            <a:rPr lang="en-GB" dirty="0" smtClean="0"/>
            <a:t>Informally observe PE lessons to compile a picture of teaching competency across the school</a:t>
          </a:r>
          <a:endParaRPr lang="en-GB" dirty="0"/>
        </a:p>
      </dgm:t>
    </dgm:pt>
    <dgm:pt modelId="{11AD3D51-3E97-4AC6-9293-E9F8A544D02C}" type="parTrans" cxnId="{BAB073BA-3D53-4AD1-823C-C03851BE73FD}">
      <dgm:prSet/>
      <dgm:spPr/>
      <dgm:t>
        <a:bodyPr/>
        <a:lstStyle/>
        <a:p>
          <a:endParaRPr lang="en-GB"/>
        </a:p>
      </dgm:t>
    </dgm:pt>
    <dgm:pt modelId="{2E23DEEB-F85F-4831-810B-7DFD9D8FC022}" type="sibTrans" cxnId="{BAB073BA-3D53-4AD1-823C-C03851BE73FD}">
      <dgm:prSet/>
      <dgm:spPr/>
      <dgm:t>
        <a:bodyPr/>
        <a:lstStyle/>
        <a:p>
          <a:endParaRPr lang="en-GB"/>
        </a:p>
      </dgm:t>
    </dgm:pt>
    <dgm:pt modelId="{F7AF2983-0BD1-4E72-9BA8-4AA7F196422A}">
      <dgm:prSet phldrT="[Text]"/>
      <dgm:spPr/>
      <dgm:t>
        <a:bodyPr/>
        <a:lstStyle/>
        <a:p>
          <a:r>
            <a:rPr lang="en-GB" dirty="0" smtClean="0"/>
            <a:t>Perform annual // termly planning scrutinies</a:t>
          </a:r>
          <a:endParaRPr lang="en-GB" dirty="0"/>
        </a:p>
      </dgm:t>
    </dgm:pt>
    <dgm:pt modelId="{DAC6BADA-417A-4FF1-ABB4-72D7AE1C5267}" type="parTrans" cxnId="{E6F5FB95-4BDC-436A-8D6C-79AF78066E4B}">
      <dgm:prSet/>
      <dgm:spPr/>
      <dgm:t>
        <a:bodyPr/>
        <a:lstStyle/>
        <a:p>
          <a:endParaRPr lang="en-GB"/>
        </a:p>
      </dgm:t>
    </dgm:pt>
    <dgm:pt modelId="{C2F49CE2-0141-4360-A0F8-399B4C495B05}" type="sibTrans" cxnId="{E6F5FB95-4BDC-436A-8D6C-79AF78066E4B}">
      <dgm:prSet/>
      <dgm:spPr/>
      <dgm:t>
        <a:bodyPr/>
        <a:lstStyle/>
        <a:p>
          <a:endParaRPr lang="en-GB"/>
        </a:p>
      </dgm:t>
    </dgm:pt>
    <dgm:pt modelId="{2018AA20-E315-4BC4-B219-D345E2A9B188}">
      <dgm:prSet phldrT="[Text]"/>
      <dgm:spPr/>
      <dgm:t>
        <a:bodyPr/>
        <a:lstStyle/>
        <a:p>
          <a:r>
            <a:rPr lang="en-GB" dirty="0" smtClean="0"/>
            <a:t>Contact local sports clubs to establish new community links with the school</a:t>
          </a:r>
          <a:endParaRPr lang="en-GB" dirty="0"/>
        </a:p>
      </dgm:t>
    </dgm:pt>
    <dgm:pt modelId="{5D17E779-C95B-48B5-B343-13F352FDC4F5}" type="parTrans" cxnId="{5555DE8E-0FE9-4BA6-A45F-386CEFCFA413}">
      <dgm:prSet/>
      <dgm:spPr/>
      <dgm:t>
        <a:bodyPr/>
        <a:lstStyle/>
        <a:p>
          <a:endParaRPr lang="en-GB"/>
        </a:p>
      </dgm:t>
    </dgm:pt>
    <dgm:pt modelId="{0E9B5632-5296-43BA-B813-8B61A293E057}" type="sibTrans" cxnId="{5555DE8E-0FE9-4BA6-A45F-386CEFCFA413}">
      <dgm:prSet/>
      <dgm:spPr/>
      <dgm:t>
        <a:bodyPr/>
        <a:lstStyle/>
        <a:p>
          <a:endParaRPr lang="en-GB"/>
        </a:p>
      </dgm:t>
    </dgm:pt>
    <dgm:pt modelId="{AE89666E-D054-46BB-BC7E-D5514EA8CA33}" type="pres">
      <dgm:prSet presAssocID="{75394048-EAA5-4BB2-B329-C5D5261587B2}" presName="linearFlow" presStyleCnt="0">
        <dgm:presLayoutVars>
          <dgm:dir/>
          <dgm:animLvl val="lvl"/>
          <dgm:resizeHandles val="exact"/>
        </dgm:presLayoutVars>
      </dgm:prSet>
      <dgm:spPr/>
      <dgm:t>
        <a:bodyPr/>
        <a:lstStyle/>
        <a:p>
          <a:endParaRPr lang="en-GB"/>
        </a:p>
      </dgm:t>
    </dgm:pt>
    <dgm:pt modelId="{2FD79D90-698C-4A64-862B-AFEFFFD732FC}" type="pres">
      <dgm:prSet presAssocID="{A1AAB4D8-C071-44A2-8863-1D2E1237DAF1}" presName="composite" presStyleCnt="0"/>
      <dgm:spPr/>
    </dgm:pt>
    <dgm:pt modelId="{63B13FAB-9076-4B54-BAC2-2892BE3835C8}" type="pres">
      <dgm:prSet presAssocID="{A1AAB4D8-C071-44A2-8863-1D2E1237DAF1}" presName="parentText" presStyleLbl="alignNode1" presStyleIdx="0" presStyleCnt="3">
        <dgm:presLayoutVars>
          <dgm:chMax val="1"/>
          <dgm:bulletEnabled val="1"/>
        </dgm:presLayoutVars>
      </dgm:prSet>
      <dgm:spPr/>
      <dgm:t>
        <a:bodyPr/>
        <a:lstStyle/>
        <a:p>
          <a:endParaRPr lang="en-GB"/>
        </a:p>
      </dgm:t>
    </dgm:pt>
    <dgm:pt modelId="{CD12EF43-16F4-4AB6-9A86-25D918D0E56A}" type="pres">
      <dgm:prSet presAssocID="{A1AAB4D8-C071-44A2-8863-1D2E1237DAF1}" presName="descendantText" presStyleLbl="alignAcc1" presStyleIdx="0" presStyleCnt="3">
        <dgm:presLayoutVars>
          <dgm:bulletEnabled val="1"/>
        </dgm:presLayoutVars>
      </dgm:prSet>
      <dgm:spPr/>
      <dgm:t>
        <a:bodyPr/>
        <a:lstStyle/>
        <a:p>
          <a:endParaRPr lang="en-GB"/>
        </a:p>
      </dgm:t>
    </dgm:pt>
    <dgm:pt modelId="{27DC8F4A-15A2-429C-875D-9818A4584302}" type="pres">
      <dgm:prSet presAssocID="{42D3F5CA-780E-465A-8DFF-BF7279B1F79F}" presName="sp" presStyleCnt="0"/>
      <dgm:spPr/>
    </dgm:pt>
    <dgm:pt modelId="{B33A8F63-8343-4B8F-9467-4C019D20BE2A}" type="pres">
      <dgm:prSet presAssocID="{ECDBD4EC-145D-45CA-8AFF-70FB4E2E948F}" presName="composite" presStyleCnt="0"/>
      <dgm:spPr/>
    </dgm:pt>
    <dgm:pt modelId="{21796F15-CB00-4CC7-94B6-13A830C0A189}" type="pres">
      <dgm:prSet presAssocID="{ECDBD4EC-145D-45CA-8AFF-70FB4E2E948F}" presName="parentText" presStyleLbl="alignNode1" presStyleIdx="1" presStyleCnt="3">
        <dgm:presLayoutVars>
          <dgm:chMax val="1"/>
          <dgm:bulletEnabled val="1"/>
        </dgm:presLayoutVars>
      </dgm:prSet>
      <dgm:spPr/>
      <dgm:t>
        <a:bodyPr/>
        <a:lstStyle/>
        <a:p>
          <a:endParaRPr lang="en-GB"/>
        </a:p>
      </dgm:t>
    </dgm:pt>
    <dgm:pt modelId="{C5328965-C419-4B8D-A23B-C81ABC8B423F}" type="pres">
      <dgm:prSet presAssocID="{ECDBD4EC-145D-45CA-8AFF-70FB4E2E948F}" presName="descendantText" presStyleLbl="alignAcc1" presStyleIdx="1" presStyleCnt="3">
        <dgm:presLayoutVars>
          <dgm:bulletEnabled val="1"/>
        </dgm:presLayoutVars>
      </dgm:prSet>
      <dgm:spPr/>
      <dgm:t>
        <a:bodyPr/>
        <a:lstStyle/>
        <a:p>
          <a:endParaRPr lang="en-GB"/>
        </a:p>
      </dgm:t>
    </dgm:pt>
    <dgm:pt modelId="{A584A05D-36CF-44F4-80E6-0E5BC13E95BE}" type="pres">
      <dgm:prSet presAssocID="{6CA2655C-E7EC-453C-BD64-362178546741}" presName="sp" presStyleCnt="0"/>
      <dgm:spPr/>
    </dgm:pt>
    <dgm:pt modelId="{6D8D98E5-4EF4-46CA-B73B-A45BF8CEB4DF}" type="pres">
      <dgm:prSet presAssocID="{38C26B28-3864-4BCC-BB4C-A8B7FEDEA8F9}" presName="composite" presStyleCnt="0"/>
      <dgm:spPr/>
    </dgm:pt>
    <dgm:pt modelId="{42C62664-A79C-44F0-A67F-C9C128877E11}" type="pres">
      <dgm:prSet presAssocID="{38C26B28-3864-4BCC-BB4C-A8B7FEDEA8F9}" presName="parentText" presStyleLbl="alignNode1" presStyleIdx="2" presStyleCnt="3">
        <dgm:presLayoutVars>
          <dgm:chMax val="1"/>
          <dgm:bulletEnabled val="1"/>
        </dgm:presLayoutVars>
      </dgm:prSet>
      <dgm:spPr/>
      <dgm:t>
        <a:bodyPr/>
        <a:lstStyle/>
        <a:p>
          <a:endParaRPr lang="en-GB"/>
        </a:p>
      </dgm:t>
    </dgm:pt>
    <dgm:pt modelId="{7D8282A8-E527-40AF-B601-444A186518F2}" type="pres">
      <dgm:prSet presAssocID="{38C26B28-3864-4BCC-BB4C-A8B7FEDEA8F9}" presName="descendantText" presStyleLbl="alignAcc1" presStyleIdx="2" presStyleCnt="3">
        <dgm:presLayoutVars>
          <dgm:bulletEnabled val="1"/>
        </dgm:presLayoutVars>
      </dgm:prSet>
      <dgm:spPr/>
      <dgm:t>
        <a:bodyPr/>
        <a:lstStyle/>
        <a:p>
          <a:endParaRPr lang="en-GB"/>
        </a:p>
      </dgm:t>
    </dgm:pt>
  </dgm:ptLst>
  <dgm:cxnLst>
    <dgm:cxn modelId="{FFFA27B3-BE5E-4A0E-9043-F850FB5207A5}" type="presOf" srcId="{05D2232D-F8E0-4568-8D97-F99CF2AE90DD}" destId="{C5328965-C419-4B8D-A23B-C81ABC8B423F}" srcOrd="0" destOrd="3" presId="urn:microsoft.com/office/officeart/2005/8/layout/chevron2"/>
    <dgm:cxn modelId="{8E587141-2D1C-44D1-9726-80AFD09A1A65}" srcId="{ECDBD4EC-145D-45CA-8AFF-70FB4E2E948F}" destId="{B52C6B73-FF7F-418B-B608-A331433AE483}" srcOrd="2" destOrd="0" parTransId="{F9ACEDDF-6BE7-47F3-A951-D764B0E9FD01}" sibTransId="{9DBA4991-2810-41A9-BD5F-5A29AB818D13}"/>
    <dgm:cxn modelId="{A29058A7-7337-49A6-976E-39AE421FDBAD}" type="presOf" srcId="{38C26B28-3864-4BCC-BB4C-A8B7FEDEA8F9}" destId="{42C62664-A79C-44F0-A67F-C9C128877E11}" srcOrd="0" destOrd="0" presId="urn:microsoft.com/office/officeart/2005/8/layout/chevron2"/>
    <dgm:cxn modelId="{F5E0726A-500A-4A83-991B-E3D63FEF6315}" type="presOf" srcId="{EF2A6F85-9027-4F81-83AA-8D3A8BB60F2E}" destId="{7D8282A8-E527-40AF-B601-444A186518F2}" srcOrd="0" destOrd="1" presId="urn:microsoft.com/office/officeart/2005/8/layout/chevron2"/>
    <dgm:cxn modelId="{87474D58-3CD4-4A81-B605-ADABAB075F65}" srcId="{75394048-EAA5-4BB2-B329-C5D5261587B2}" destId="{38C26B28-3864-4BCC-BB4C-A8B7FEDEA8F9}" srcOrd="2" destOrd="0" parTransId="{62EB76A9-3570-4C71-8F81-1A2037D05D5F}" sibTransId="{38E02312-8174-4851-8FF6-90074AC75649}"/>
    <dgm:cxn modelId="{D76802D0-24E0-4EFA-8E55-F635A716CA1F}" srcId="{75394048-EAA5-4BB2-B329-C5D5261587B2}" destId="{ECDBD4EC-145D-45CA-8AFF-70FB4E2E948F}" srcOrd="1" destOrd="0" parTransId="{727C10D8-4182-4B9E-AC80-F4D13E2DBB42}" sibTransId="{6CA2655C-E7EC-453C-BD64-362178546741}"/>
    <dgm:cxn modelId="{7E481C12-37E9-4187-A9FD-4242EA468149}" srcId="{ECDBD4EC-145D-45CA-8AFF-70FB4E2E948F}" destId="{F65F60D8-999D-485E-B3F6-77EC68A2371F}" srcOrd="0" destOrd="0" parTransId="{EDF5F193-A47A-4B8E-BEB1-86BCAC63747A}" sibTransId="{B5C0058C-94BB-4675-825C-40637EC1020A}"/>
    <dgm:cxn modelId="{4322C607-59BA-41F7-8566-F1E351E7B74D}" type="presOf" srcId="{2018AA20-E315-4BC4-B219-D345E2A9B188}" destId="{7D8282A8-E527-40AF-B601-444A186518F2}" srcOrd="0" destOrd="5" presId="urn:microsoft.com/office/officeart/2005/8/layout/chevron2"/>
    <dgm:cxn modelId="{58972143-B973-453D-BD6A-8AEFD7BA1B5D}" type="presOf" srcId="{F65F60D8-999D-485E-B3F6-77EC68A2371F}" destId="{C5328965-C419-4B8D-A23B-C81ABC8B423F}" srcOrd="0" destOrd="0" presId="urn:microsoft.com/office/officeart/2005/8/layout/chevron2"/>
    <dgm:cxn modelId="{967A212A-D9AA-4B20-86C6-2FC969BA48A4}" srcId="{38C26B28-3864-4BCC-BB4C-A8B7FEDEA8F9}" destId="{DA123503-80F3-4097-B35D-02AEE69B34D6}" srcOrd="2" destOrd="0" parTransId="{D61DCF34-093D-49D0-9A1E-64C7A7035FEF}" sibTransId="{EC05ADDA-D465-4164-9D1B-A2626FD16193}"/>
    <dgm:cxn modelId="{3284F335-6090-425B-AD40-B3904EBE0801}" type="presOf" srcId="{EBE8A105-DD7D-45B4-A2B4-724D343E8B36}" destId="{7D8282A8-E527-40AF-B601-444A186518F2}" srcOrd="0" destOrd="0" presId="urn:microsoft.com/office/officeart/2005/8/layout/chevron2"/>
    <dgm:cxn modelId="{ABDA19EB-6174-4DCD-9E25-08B6BD3CD189}" srcId="{ECDBD4EC-145D-45CA-8AFF-70FB4E2E948F}" destId="{7B536A46-F1AF-45EC-A43D-060211801BC0}" srcOrd="1" destOrd="0" parTransId="{945675B7-5207-4939-9A78-9A3948EA8836}" sibTransId="{5040BF7C-3B50-41A8-9DEC-B7F3F93988EA}"/>
    <dgm:cxn modelId="{E6F5FB95-4BDC-436A-8D6C-79AF78066E4B}" srcId="{38C26B28-3864-4BCC-BB4C-A8B7FEDEA8F9}" destId="{F7AF2983-0BD1-4E72-9BA8-4AA7F196422A}" srcOrd="4" destOrd="0" parTransId="{DAC6BADA-417A-4FF1-ABB4-72D7AE1C5267}" sibTransId="{C2F49CE2-0141-4360-A0F8-399B4C495B05}"/>
    <dgm:cxn modelId="{4DD53B7B-EF3D-4CED-85F4-5B5182782CD1}" type="presOf" srcId="{DA123503-80F3-4097-B35D-02AEE69B34D6}" destId="{7D8282A8-E527-40AF-B601-444A186518F2}" srcOrd="0" destOrd="2" presId="urn:microsoft.com/office/officeart/2005/8/layout/chevron2"/>
    <dgm:cxn modelId="{EDBF4BEB-7911-4E39-A59B-CBED458FBDC1}" srcId="{A1AAB4D8-C071-44A2-8863-1D2E1237DAF1}" destId="{681B8845-DBAD-4829-8CCD-55E162525AF9}" srcOrd="1" destOrd="0" parTransId="{898D92FA-AB15-4D3E-9D37-3B4DFE21FD62}" sibTransId="{ED19AF29-C1D9-4CCD-9A5E-E118335AF493}"/>
    <dgm:cxn modelId="{0CAB5E68-25A2-4962-9D64-7E9C0EA1BC48}" srcId="{38C26B28-3864-4BCC-BB4C-A8B7FEDEA8F9}" destId="{EF2A6F85-9027-4F81-83AA-8D3A8BB60F2E}" srcOrd="1" destOrd="0" parTransId="{5ACE39DA-85BA-4F30-8FDE-FC1E31DE1866}" sibTransId="{6B19BBEA-257D-41DF-82E1-ED8BC0718994}"/>
    <dgm:cxn modelId="{84C75CF8-1A89-48BA-A39F-D9539407836C}" type="presOf" srcId="{681B8845-DBAD-4829-8CCD-55E162525AF9}" destId="{CD12EF43-16F4-4AB6-9A86-25D918D0E56A}" srcOrd="0" destOrd="1" presId="urn:microsoft.com/office/officeart/2005/8/layout/chevron2"/>
    <dgm:cxn modelId="{5555DE8E-0FE9-4BA6-A45F-386CEFCFA413}" srcId="{38C26B28-3864-4BCC-BB4C-A8B7FEDEA8F9}" destId="{2018AA20-E315-4BC4-B219-D345E2A9B188}" srcOrd="5" destOrd="0" parTransId="{5D17E779-C95B-48B5-B343-13F352FDC4F5}" sibTransId="{0E9B5632-5296-43BA-B813-8B61A293E057}"/>
    <dgm:cxn modelId="{8538D522-98FA-4716-A769-8A8A7B030D34}" type="presOf" srcId="{A1AAB4D8-C071-44A2-8863-1D2E1237DAF1}" destId="{63B13FAB-9076-4B54-BAC2-2892BE3835C8}" srcOrd="0" destOrd="0" presId="urn:microsoft.com/office/officeart/2005/8/layout/chevron2"/>
    <dgm:cxn modelId="{2D01CD27-5B8C-4A29-894B-DE2B34F29152}" srcId="{ECDBD4EC-145D-45CA-8AFF-70FB4E2E948F}" destId="{05D2232D-F8E0-4568-8D97-F99CF2AE90DD}" srcOrd="3" destOrd="0" parTransId="{07D55D9D-4A4E-473A-8DC1-BD86E9A7191D}" sibTransId="{90ECDCD7-3A40-42B1-8DA9-D54904D0F2F6}"/>
    <dgm:cxn modelId="{CD7D43E2-FB46-4576-974B-01C953117CAB}" srcId="{A1AAB4D8-C071-44A2-8863-1D2E1237DAF1}" destId="{43EF4931-B3A4-4FD7-95EA-E7492DD936E0}" srcOrd="0" destOrd="0" parTransId="{5247B673-AAF0-452B-B895-6E40DEC94469}" sibTransId="{CBF8865B-8239-4A57-8FAF-9160C957DF89}"/>
    <dgm:cxn modelId="{EF1EDC39-C0E6-44C1-A49D-173CD4463CDF}" type="presOf" srcId="{F7AF2983-0BD1-4E72-9BA8-4AA7F196422A}" destId="{7D8282A8-E527-40AF-B601-444A186518F2}" srcOrd="0" destOrd="4" presId="urn:microsoft.com/office/officeart/2005/8/layout/chevron2"/>
    <dgm:cxn modelId="{41B77E23-95AC-4434-95BB-8346BBCE0674}" type="presOf" srcId="{29FBDC5A-776F-4989-A9C6-0245F2CE15CF}" destId="{7D8282A8-E527-40AF-B601-444A186518F2}" srcOrd="0" destOrd="3" presId="urn:microsoft.com/office/officeart/2005/8/layout/chevron2"/>
    <dgm:cxn modelId="{BAB073BA-3D53-4AD1-823C-C03851BE73FD}" srcId="{38C26B28-3864-4BCC-BB4C-A8B7FEDEA8F9}" destId="{29FBDC5A-776F-4989-A9C6-0245F2CE15CF}" srcOrd="3" destOrd="0" parTransId="{11AD3D51-3E97-4AC6-9293-E9F8A544D02C}" sibTransId="{2E23DEEB-F85F-4831-810B-7DFD9D8FC022}"/>
    <dgm:cxn modelId="{BA30D38A-313F-4D54-9D63-5ADB65644704}" type="presOf" srcId="{A02A00BA-0AAA-46CC-B514-C24FA2254616}" destId="{CD12EF43-16F4-4AB6-9A86-25D918D0E56A}" srcOrd="0" destOrd="2" presId="urn:microsoft.com/office/officeart/2005/8/layout/chevron2"/>
    <dgm:cxn modelId="{60463204-5CE1-4CFF-AB6F-B68AD5124EAF}" srcId="{38C26B28-3864-4BCC-BB4C-A8B7FEDEA8F9}" destId="{EBE8A105-DD7D-45B4-A2B4-724D343E8B36}" srcOrd="0" destOrd="0" parTransId="{F501B523-70E6-4A0B-9E76-9CC22A2FEC22}" sibTransId="{A21603F6-F83E-48A0-A41C-12178DEEA8C7}"/>
    <dgm:cxn modelId="{4EF5BD55-D282-48B0-B301-247A9D94CFE3}" type="presOf" srcId="{75394048-EAA5-4BB2-B329-C5D5261587B2}" destId="{AE89666E-D054-46BB-BC7E-D5514EA8CA33}" srcOrd="0" destOrd="0" presId="urn:microsoft.com/office/officeart/2005/8/layout/chevron2"/>
    <dgm:cxn modelId="{574F73C0-B6E3-4B34-9D56-896B2F762ED1}" type="presOf" srcId="{ECDBD4EC-145D-45CA-8AFF-70FB4E2E948F}" destId="{21796F15-CB00-4CC7-94B6-13A830C0A189}" srcOrd="0" destOrd="0" presId="urn:microsoft.com/office/officeart/2005/8/layout/chevron2"/>
    <dgm:cxn modelId="{BF8AE43E-1A39-4AC6-827D-CC4F9A149043}" type="presOf" srcId="{43EF4931-B3A4-4FD7-95EA-E7492DD936E0}" destId="{CD12EF43-16F4-4AB6-9A86-25D918D0E56A}" srcOrd="0" destOrd="0" presId="urn:microsoft.com/office/officeart/2005/8/layout/chevron2"/>
    <dgm:cxn modelId="{13EEA9D5-3389-4C13-9D03-2929B3B827ED}" srcId="{75394048-EAA5-4BB2-B329-C5D5261587B2}" destId="{A1AAB4D8-C071-44A2-8863-1D2E1237DAF1}" srcOrd="0" destOrd="0" parTransId="{B3C4702B-8423-4DD8-BE82-E134D8E8CBBC}" sibTransId="{42D3F5CA-780E-465A-8DFF-BF7279B1F79F}"/>
    <dgm:cxn modelId="{02EC1D7E-E340-4C6F-B6E7-A694F95FAECE}" type="presOf" srcId="{B52C6B73-FF7F-418B-B608-A331433AE483}" destId="{C5328965-C419-4B8D-A23B-C81ABC8B423F}" srcOrd="0" destOrd="2" presId="urn:microsoft.com/office/officeart/2005/8/layout/chevron2"/>
    <dgm:cxn modelId="{E509BA3C-B108-414C-B24E-A0AE76DFC978}" srcId="{A1AAB4D8-C071-44A2-8863-1D2E1237DAF1}" destId="{A02A00BA-0AAA-46CC-B514-C24FA2254616}" srcOrd="2" destOrd="0" parTransId="{1406A409-5419-4208-8369-F8D65D1806F5}" sibTransId="{31AD07DB-F182-4369-916D-12E78B929F82}"/>
    <dgm:cxn modelId="{BC96F222-8CCD-4195-B590-FF1881CF595F}" type="presOf" srcId="{7B536A46-F1AF-45EC-A43D-060211801BC0}" destId="{C5328965-C419-4B8D-A23B-C81ABC8B423F}" srcOrd="0" destOrd="1" presId="urn:microsoft.com/office/officeart/2005/8/layout/chevron2"/>
    <dgm:cxn modelId="{A7D1CA97-1E09-48CD-9291-0EA1D26A2FF6}" type="presParOf" srcId="{AE89666E-D054-46BB-BC7E-D5514EA8CA33}" destId="{2FD79D90-698C-4A64-862B-AFEFFFD732FC}" srcOrd="0" destOrd="0" presId="urn:microsoft.com/office/officeart/2005/8/layout/chevron2"/>
    <dgm:cxn modelId="{D667B590-4DB4-46FE-A913-307527FD4DA4}" type="presParOf" srcId="{2FD79D90-698C-4A64-862B-AFEFFFD732FC}" destId="{63B13FAB-9076-4B54-BAC2-2892BE3835C8}" srcOrd="0" destOrd="0" presId="urn:microsoft.com/office/officeart/2005/8/layout/chevron2"/>
    <dgm:cxn modelId="{D76CA978-4336-4418-A3DA-B5F0160EEC73}" type="presParOf" srcId="{2FD79D90-698C-4A64-862B-AFEFFFD732FC}" destId="{CD12EF43-16F4-4AB6-9A86-25D918D0E56A}" srcOrd="1" destOrd="0" presId="urn:microsoft.com/office/officeart/2005/8/layout/chevron2"/>
    <dgm:cxn modelId="{6CCBBBAF-BC06-476C-BE7A-EB27EE5473E5}" type="presParOf" srcId="{AE89666E-D054-46BB-BC7E-D5514EA8CA33}" destId="{27DC8F4A-15A2-429C-875D-9818A4584302}" srcOrd="1" destOrd="0" presId="urn:microsoft.com/office/officeart/2005/8/layout/chevron2"/>
    <dgm:cxn modelId="{5D33E4FD-BF6E-426A-B683-80029F5AE50C}" type="presParOf" srcId="{AE89666E-D054-46BB-BC7E-D5514EA8CA33}" destId="{B33A8F63-8343-4B8F-9467-4C019D20BE2A}" srcOrd="2" destOrd="0" presId="urn:microsoft.com/office/officeart/2005/8/layout/chevron2"/>
    <dgm:cxn modelId="{A6569DB3-075A-4759-8A17-C73DEB71A8CC}" type="presParOf" srcId="{B33A8F63-8343-4B8F-9467-4C019D20BE2A}" destId="{21796F15-CB00-4CC7-94B6-13A830C0A189}" srcOrd="0" destOrd="0" presId="urn:microsoft.com/office/officeart/2005/8/layout/chevron2"/>
    <dgm:cxn modelId="{474B1E4A-3E8C-4701-8317-25A1FDDD181C}" type="presParOf" srcId="{B33A8F63-8343-4B8F-9467-4C019D20BE2A}" destId="{C5328965-C419-4B8D-A23B-C81ABC8B423F}" srcOrd="1" destOrd="0" presId="urn:microsoft.com/office/officeart/2005/8/layout/chevron2"/>
    <dgm:cxn modelId="{93FDFE8B-0235-4F0E-969A-09FC2289F5BA}" type="presParOf" srcId="{AE89666E-D054-46BB-BC7E-D5514EA8CA33}" destId="{A584A05D-36CF-44F4-80E6-0E5BC13E95BE}" srcOrd="3" destOrd="0" presId="urn:microsoft.com/office/officeart/2005/8/layout/chevron2"/>
    <dgm:cxn modelId="{E3248517-E63D-412D-8B6A-EEDFF7A69619}" type="presParOf" srcId="{AE89666E-D054-46BB-BC7E-D5514EA8CA33}" destId="{6D8D98E5-4EF4-46CA-B73B-A45BF8CEB4DF}" srcOrd="4" destOrd="0" presId="urn:microsoft.com/office/officeart/2005/8/layout/chevron2"/>
    <dgm:cxn modelId="{7B121976-5C6C-45E0-956A-90D229E7D86B}" type="presParOf" srcId="{6D8D98E5-4EF4-46CA-B73B-A45BF8CEB4DF}" destId="{42C62664-A79C-44F0-A67F-C9C128877E11}" srcOrd="0" destOrd="0" presId="urn:microsoft.com/office/officeart/2005/8/layout/chevron2"/>
    <dgm:cxn modelId="{DAFA967F-9250-4214-9923-DC6B1BE8648E}" type="presParOf" srcId="{6D8D98E5-4EF4-46CA-B73B-A45BF8CEB4DF}" destId="{7D8282A8-E527-40AF-B601-444A186518F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394048-EAA5-4BB2-B329-C5D5261587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A1AAB4D8-C071-44A2-8863-1D2E1237DAF1}">
      <dgm:prSet phldrT="[Text]"/>
      <dgm:spPr>
        <a:solidFill>
          <a:srgbClr val="00B050"/>
        </a:solidFill>
      </dgm:spPr>
      <dgm:t>
        <a:bodyPr/>
        <a:lstStyle/>
        <a:p>
          <a:r>
            <a:rPr lang="en-GB" dirty="0" smtClean="0"/>
            <a:t>Must</a:t>
          </a:r>
          <a:endParaRPr lang="en-GB" dirty="0"/>
        </a:p>
      </dgm:t>
    </dgm:pt>
    <dgm:pt modelId="{B3C4702B-8423-4DD8-BE82-E134D8E8CBBC}" type="parTrans" cxnId="{13EEA9D5-3389-4C13-9D03-2929B3B827ED}">
      <dgm:prSet/>
      <dgm:spPr/>
      <dgm:t>
        <a:bodyPr/>
        <a:lstStyle/>
        <a:p>
          <a:endParaRPr lang="en-GB"/>
        </a:p>
      </dgm:t>
    </dgm:pt>
    <dgm:pt modelId="{42D3F5CA-780E-465A-8DFF-BF7279B1F79F}" type="sibTrans" cxnId="{13EEA9D5-3389-4C13-9D03-2929B3B827ED}">
      <dgm:prSet/>
      <dgm:spPr/>
      <dgm:t>
        <a:bodyPr/>
        <a:lstStyle/>
        <a:p>
          <a:endParaRPr lang="en-GB"/>
        </a:p>
      </dgm:t>
    </dgm:pt>
    <dgm:pt modelId="{43EF4931-B3A4-4FD7-95EA-E7492DD936E0}">
      <dgm:prSet phldrT="[Text]" custT="1"/>
      <dgm:spPr/>
      <dgm:t>
        <a:bodyPr/>
        <a:lstStyle/>
        <a:p>
          <a:r>
            <a:rPr lang="en-GB" sz="1400" dirty="0" smtClean="0"/>
            <a:t>be16+ if an assistant coach or 18+ if lead coach</a:t>
          </a:r>
          <a:endParaRPr lang="en-GB" sz="1400" dirty="0"/>
        </a:p>
      </dgm:t>
    </dgm:pt>
    <dgm:pt modelId="{5247B673-AAF0-452B-B895-6E40DEC94469}" type="parTrans" cxnId="{CD7D43E2-FB46-4576-974B-01C953117CAB}">
      <dgm:prSet/>
      <dgm:spPr/>
      <dgm:t>
        <a:bodyPr/>
        <a:lstStyle/>
        <a:p>
          <a:endParaRPr lang="en-GB"/>
        </a:p>
      </dgm:t>
    </dgm:pt>
    <dgm:pt modelId="{CBF8865B-8239-4A57-8FAF-9160C957DF89}" type="sibTrans" cxnId="{CD7D43E2-FB46-4576-974B-01C953117CAB}">
      <dgm:prSet/>
      <dgm:spPr/>
      <dgm:t>
        <a:bodyPr/>
        <a:lstStyle/>
        <a:p>
          <a:endParaRPr lang="en-GB"/>
        </a:p>
      </dgm:t>
    </dgm:pt>
    <dgm:pt modelId="{ECDBD4EC-145D-45CA-8AFF-70FB4E2E948F}">
      <dgm:prSet phldrT="[Text]"/>
      <dgm:spPr>
        <a:solidFill>
          <a:srgbClr val="FFC000"/>
        </a:solidFill>
      </dgm:spPr>
      <dgm:t>
        <a:bodyPr/>
        <a:lstStyle/>
        <a:p>
          <a:r>
            <a:rPr lang="en-GB" dirty="0" smtClean="0"/>
            <a:t>Should</a:t>
          </a:r>
          <a:endParaRPr lang="en-GB" dirty="0"/>
        </a:p>
      </dgm:t>
    </dgm:pt>
    <dgm:pt modelId="{727C10D8-4182-4B9E-AC80-F4D13E2DBB42}" type="parTrans" cxnId="{D76802D0-24E0-4EFA-8E55-F635A716CA1F}">
      <dgm:prSet/>
      <dgm:spPr/>
      <dgm:t>
        <a:bodyPr/>
        <a:lstStyle/>
        <a:p>
          <a:endParaRPr lang="en-GB"/>
        </a:p>
      </dgm:t>
    </dgm:pt>
    <dgm:pt modelId="{6CA2655C-E7EC-453C-BD64-362178546741}" type="sibTrans" cxnId="{D76802D0-24E0-4EFA-8E55-F635A716CA1F}">
      <dgm:prSet/>
      <dgm:spPr/>
      <dgm:t>
        <a:bodyPr/>
        <a:lstStyle/>
        <a:p>
          <a:endParaRPr lang="en-GB"/>
        </a:p>
      </dgm:t>
    </dgm:pt>
    <dgm:pt modelId="{38C26B28-3864-4BCC-BB4C-A8B7FEDEA8F9}">
      <dgm:prSet phldrT="[Text]"/>
      <dgm:spPr>
        <a:solidFill>
          <a:srgbClr val="FF0000"/>
        </a:solidFill>
      </dgm:spPr>
      <dgm:t>
        <a:bodyPr/>
        <a:lstStyle/>
        <a:p>
          <a:r>
            <a:rPr lang="en-GB" dirty="0" smtClean="0"/>
            <a:t>Could</a:t>
          </a:r>
          <a:endParaRPr lang="en-GB" dirty="0"/>
        </a:p>
      </dgm:t>
    </dgm:pt>
    <dgm:pt modelId="{62EB76A9-3570-4C71-8F81-1A2037D05D5F}" type="parTrans" cxnId="{87474D58-3CD4-4A81-B605-ADABAB075F65}">
      <dgm:prSet/>
      <dgm:spPr/>
      <dgm:t>
        <a:bodyPr/>
        <a:lstStyle/>
        <a:p>
          <a:endParaRPr lang="en-GB"/>
        </a:p>
      </dgm:t>
    </dgm:pt>
    <dgm:pt modelId="{38E02312-8174-4851-8FF6-90074AC75649}" type="sibTrans" cxnId="{87474D58-3CD4-4A81-B605-ADABAB075F65}">
      <dgm:prSet/>
      <dgm:spPr/>
      <dgm:t>
        <a:bodyPr/>
        <a:lstStyle/>
        <a:p>
          <a:endParaRPr lang="en-GB"/>
        </a:p>
      </dgm:t>
    </dgm:pt>
    <dgm:pt modelId="{EBE8A105-DD7D-45B4-A2B4-724D343E8B36}">
      <dgm:prSet phldrT="[Text]"/>
      <dgm:spPr/>
      <dgm:t>
        <a:bodyPr/>
        <a:lstStyle/>
        <a:p>
          <a:r>
            <a:rPr lang="en-GB" dirty="0" smtClean="0"/>
            <a:t> Encourage and promote local sports clubs</a:t>
          </a:r>
          <a:endParaRPr lang="en-GB" dirty="0"/>
        </a:p>
      </dgm:t>
    </dgm:pt>
    <dgm:pt modelId="{F501B523-70E6-4A0B-9E76-9CC22A2FEC22}" type="parTrans" cxnId="{60463204-5CE1-4CFF-AB6F-B68AD5124EAF}">
      <dgm:prSet/>
      <dgm:spPr/>
      <dgm:t>
        <a:bodyPr/>
        <a:lstStyle/>
        <a:p>
          <a:endParaRPr lang="en-GB"/>
        </a:p>
      </dgm:t>
    </dgm:pt>
    <dgm:pt modelId="{A21603F6-F83E-48A0-A41C-12178DEEA8C7}" type="sibTrans" cxnId="{60463204-5CE1-4CFF-AB6F-B68AD5124EAF}">
      <dgm:prSet/>
      <dgm:spPr/>
      <dgm:t>
        <a:bodyPr/>
        <a:lstStyle/>
        <a:p>
          <a:endParaRPr lang="en-GB"/>
        </a:p>
      </dgm:t>
    </dgm:pt>
    <dgm:pt modelId="{42BBC48D-3AEF-4048-8243-CA5672F38CC4}">
      <dgm:prSet custT="1"/>
      <dgm:spPr/>
      <dgm:t>
        <a:bodyPr/>
        <a:lstStyle/>
        <a:p>
          <a:r>
            <a:rPr lang="en-GB" sz="1400" dirty="0" smtClean="0"/>
            <a:t>Have a UKCC Level 1 qualification if an assistant coach or UKCC Level 2 if a lead coach in the sport which is being coached</a:t>
          </a:r>
        </a:p>
      </dgm:t>
    </dgm:pt>
    <dgm:pt modelId="{9E051A66-1BD7-4BD5-A733-C0D199670198}" type="parTrans" cxnId="{83EA6E1F-269C-4D32-AC6A-1E311D403336}">
      <dgm:prSet/>
      <dgm:spPr/>
      <dgm:t>
        <a:bodyPr/>
        <a:lstStyle/>
        <a:p>
          <a:endParaRPr lang="en-GB"/>
        </a:p>
      </dgm:t>
    </dgm:pt>
    <dgm:pt modelId="{D368E6A0-58D7-41FF-852D-6D9F37B050CD}" type="sibTrans" cxnId="{83EA6E1F-269C-4D32-AC6A-1E311D403336}">
      <dgm:prSet/>
      <dgm:spPr/>
      <dgm:t>
        <a:bodyPr/>
        <a:lstStyle/>
        <a:p>
          <a:endParaRPr lang="en-GB"/>
        </a:p>
      </dgm:t>
    </dgm:pt>
    <dgm:pt modelId="{EF16E2B1-0756-48C9-8270-02550D7401D8}">
      <dgm:prSet custT="1"/>
      <dgm:spPr/>
      <dgm:t>
        <a:bodyPr/>
        <a:lstStyle/>
        <a:p>
          <a:r>
            <a:rPr lang="en-GB" sz="1400" dirty="0" smtClean="0"/>
            <a:t>Have appropriate insurance</a:t>
          </a:r>
        </a:p>
      </dgm:t>
    </dgm:pt>
    <dgm:pt modelId="{59FCA0AD-BF02-4513-8896-25E7BD8102DB}" type="parTrans" cxnId="{863A23B1-0000-4EC5-B9F5-0BE859BD2718}">
      <dgm:prSet/>
      <dgm:spPr/>
      <dgm:t>
        <a:bodyPr/>
        <a:lstStyle/>
        <a:p>
          <a:endParaRPr lang="en-GB"/>
        </a:p>
      </dgm:t>
    </dgm:pt>
    <dgm:pt modelId="{8CAB7115-B684-415B-A30E-22AE0C267BA3}" type="sibTrans" cxnId="{863A23B1-0000-4EC5-B9F5-0BE859BD2718}">
      <dgm:prSet/>
      <dgm:spPr/>
      <dgm:t>
        <a:bodyPr/>
        <a:lstStyle/>
        <a:p>
          <a:endParaRPr lang="en-GB"/>
        </a:p>
      </dgm:t>
    </dgm:pt>
    <dgm:pt modelId="{658E6540-85C2-46DD-BC27-8BB72468F032}">
      <dgm:prSet custT="1"/>
      <dgm:spPr/>
      <dgm:t>
        <a:bodyPr/>
        <a:lstStyle/>
        <a:p>
          <a:r>
            <a:rPr lang="en-GB" sz="1400" dirty="0" smtClean="0"/>
            <a:t>Have a clear DBS check</a:t>
          </a:r>
        </a:p>
      </dgm:t>
    </dgm:pt>
    <dgm:pt modelId="{CAA01341-256E-49B9-A61B-9BD413D1BCE1}" type="parTrans" cxnId="{22EEF325-CCEC-4FA7-8B1F-0AB51CE06973}">
      <dgm:prSet/>
      <dgm:spPr/>
      <dgm:t>
        <a:bodyPr/>
        <a:lstStyle/>
        <a:p>
          <a:endParaRPr lang="en-GB"/>
        </a:p>
      </dgm:t>
    </dgm:pt>
    <dgm:pt modelId="{D36BA2D2-9B76-4C4B-8F39-BDFC9B332EFB}" type="sibTrans" cxnId="{22EEF325-CCEC-4FA7-8B1F-0AB51CE06973}">
      <dgm:prSet/>
      <dgm:spPr/>
      <dgm:t>
        <a:bodyPr/>
        <a:lstStyle/>
        <a:p>
          <a:endParaRPr lang="en-GB"/>
        </a:p>
      </dgm:t>
    </dgm:pt>
    <dgm:pt modelId="{51141FDB-8BFD-43C0-B072-E6A26A4FEBBF}">
      <dgm:prSet custT="1"/>
      <dgm:spPr/>
      <dgm:t>
        <a:bodyPr/>
        <a:lstStyle/>
        <a:p>
          <a:r>
            <a:rPr lang="en-GB" sz="1200" dirty="0" smtClean="0"/>
            <a:t>Have attended scUK Safeguarding and Protecting Children workshop or equivalent</a:t>
          </a:r>
        </a:p>
      </dgm:t>
    </dgm:pt>
    <dgm:pt modelId="{7E55C9BF-4E9D-4BC2-9A1C-9A1E34572492}" type="parTrans" cxnId="{D92D1DBE-5727-43D0-A177-DC65E755FA75}">
      <dgm:prSet/>
      <dgm:spPr/>
      <dgm:t>
        <a:bodyPr/>
        <a:lstStyle/>
        <a:p>
          <a:endParaRPr lang="en-GB"/>
        </a:p>
      </dgm:t>
    </dgm:pt>
    <dgm:pt modelId="{08CAF538-C7CC-4F15-A628-0177BFC9BC2D}" type="sibTrans" cxnId="{D92D1DBE-5727-43D0-A177-DC65E755FA75}">
      <dgm:prSet/>
      <dgm:spPr/>
      <dgm:t>
        <a:bodyPr/>
        <a:lstStyle/>
        <a:p>
          <a:endParaRPr lang="en-GB"/>
        </a:p>
      </dgm:t>
    </dgm:pt>
    <dgm:pt modelId="{69D22E53-6B91-4B64-830B-B30D9F57CF99}">
      <dgm:prSet custT="1"/>
      <dgm:spPr/>
      <dgm:t>
        <a:bodyPr/>
        <a:lstStyle/>
        <a:p>
          <a:r>
            <a:rPr lang="en-GB" sz="1200" dirty="0" smtClean="0"/>
            <a:t>Sign up to or be made aware of the school's policies for behaviour, health and safety, safeguarding and equality</a:t>
          </a:r>
        </a:p>
      </dgm:t>
    </dgm:pt>
    <dgm:pt modelId="{336060E1-CF6C-4533-A1A2-7911B534DC2A}" type="parTrans" cxnId="{4DC6049F-2BC2-447D-9471-BA3EE2C409B2}">
      <dgm:prSet/>
      <dgm:spPr/>
      <dgm:t>
        <a:bodyPr/>
        <a:lstStyle/>
        <a:p>
          <a:endParaRPr lang="en-GB"/>
        </a:p>
      </dgm:t>
    </dgm:pt>
    <dgm:pt modelId="{AC8D5450-6513-431D-B630-2888A3A07F97}" type="sibTrans" cxnId="{4DC6049F-2BC2-447D-9471-BA3EE2C409B2}">
      <dgm:prSet/>
      <dgm:spPr/>
      <dgm:t>
        <a:bodyPr/>
        <a:lstStyle/>
        <a:p>
          <a:endParaRPr lang="en-GB"/>
        </a:p>
      </dgm:t>
    </dgm:pt>
    <dgm:pt modelId="{F133D5BA-4792-48AD-BC2A-5484FF3FE779}">
      <dgm:prSet custT="1"/>
      <dgm:spPr/>
      <dgm:t>
        <a:bodyPr/>
        <a:lstStyle/>
        <a:p>
          <a:r>
            <a:rPr lang="en-GB" sz="1200" dirty="0" smtClean="0"/>
            <a:t>Thoroughly plan every lesson/session and encourage teachers to support delivery</a:t>
          </a:r>
        </a:p>
      </dgm:t>
    </dgm:pt>
    <dgm:pt modelId="{3EB063AA-62B0-455C-A186-0DC669A04097}" type="parTrans" cxnId="{13707494-2991-442C-B099-1D8492CD9108}">
      <dgm:prSet/>
      <dgm:spPr/>
      <dgm:t>
        <a:bodyPr/>
        <a:lstStyle/>
        <a:p>
          <a:endParaRPr lang="en-GB"/>
        </a:p>
      </dgm:t>
    </dgm:pt>
    <dgm:pt modelId="{E93F3E5E-F387-4B85-94EE-43BFA5CF60E8}" type="sibTrans" cxnId="{13707494-2991-442C-B099-1D8492CD9108}">
      <dgm:prSet/>
      <dgm:spPr/>
      <dgm:t>
        <a:bodyPr/>
        <a:lstStyle/>
        <a:p>
          <a:endParaRPr lang="en-GB"/>
        </a:p>
      </dgm:t>
    </dgm:pt>
    <dgm:pt modelId="{4B77D379-416C-4551-9987-163BCD1C0D2C}">
      <dgm:prSet/>
      <dgm:spPr/>
      <dgm:t>
        <a:bodyPr/>
        <a:lstStyle/>
        <a:p>
          <a:r>
            <a:rPr lang="en-GB" dirty="0" smtClean="0"/>
            <a:t> Offer to provide after school training for school staff</a:t>
          </a:r>
        </a:p>
      </dgm:t>
    </dgm:pt>
    <dgm:pt modelId="{137FAC0E-1520-4CE0-957A-D13F343EC8FD}" type="parTrans" cxnId="{E425FBF6-6901-4D30-B84E-A57BCA41DC9D}">
      <dgm:prSet/>
      <dgm:spPr/>
      <dgm:t>
        <a:bodyPr/>
        <a:lstStyle/>
        <a:p>
          <a:endParaRPr lang="en-GB"/>
        </a:p>
      </dgm:t>
    </dgm:pt>
    <dgm:pt modelId="{A3DCB107-DA72-4DBF-9FED-7537331FCD3D}" type="sibTrans" cxnId="{E425FBF6-6901-4D30-B84E-A57BCA41DC9D}">
      <dgm:prSet/>
      <dgm:spPr/>
      <dgm:t>
        <a:bodyPr/>
        <a:lstStyle/>
        <a:p>
          <a:endParaRPr lang="en-GB"/>
        </a:p>
      </dgm:t>
    </dgm:pt>
    <dgm:pt modelId="{8F7A4130-61F6-4522-902C-19CE40202DF2}">
      <dgm:prSet/>
      <dgm:spPr/>
      <dgm:t>
        <a:bodyPr/>
        <a:lstStyle/>
        <a:p>
          <a:r>
            <a:rPr lang="en-GB" dirty="0" smtClean="0"/>
            <a:t> Organise intra-school competitions</a:t>
          </a:r>
        </a:p>
      </dgm:t>
    </dgm:pt>
    <dgm:pt modelId="{9CB8BB50-3D4F-4B34-993C-60996BCD186B}" type="parTrans" cxnId="{98CB3EFC-DC4E-46FF-BA9E-95357572866C}">
      <dgm:prSet/>
      <dgm:spPr/>
      <dgm:t>
        <a:bodyPr/>
        <a:lstStyle/>
        <a:p>
          <a:endParaRPr lang="en-GB"/>
        </a:p>
      </dgm:t>
    </dgm:pt>
    <dgm:pt modelId="{1A69A35D-4EA9-48D2-93E4-4FDD0854311D}" type="sibTrans" cxnId="{98CB3EFC-DC4E-46FF-BA9E-95357572866C}">
      <dgm:prSet/>
      <dgm:spPr/>
      <dgm:t>
        <a:bodyPr/>
        <a:lstStyle/>
        <a:p>
          <a:endParaRPr lang="en-GB"/>
        </a:p>
      </dgm:t>
    </dgm:pt>
    <dgm:pt modelId="{8DE09E31-BCBA-41A8-AEF7-EF4DA5CD85CD}">
      <dgm:prSet/>
      <dgm:spPr/>
      <dgm:t>
        <a:bodyPr/>
        <a:lstStyle/>
        <a:p>
          <a:r>
            <a:rPr lang="en-GB" dirty="0" smtClean="0"/>
            <a:t> Assist school sports teams during off-site competitions</a:t>
          </a:r>
        </a:p>
      </dgm:t>
    </dgm:pt>
    <dgm:pt modelId="{C8AF9714-6264-4F35-9EE2-06C54C9D4195}" type="parTrans" cxnId="{F8C9E233-EB0C-4A0B-ABE0-CBE50F88D1AA}">
      <dgm:prSet/>
      <dgm:spPr/>
      <dgm:t>
        <a:bodyPr/>
        <a:lstStyle/>
        <a:p>
          <a:endParaRPr lang="en-GB"/>
        </a:p>
      </dgm:t>
    </dgm:pt>
    <dgm:pt modelId="{4B266262-BFD3-4AF6-860A-766C232CA83F}" type="sibTrans" cxnId="{F8C9E233-EB0C-4A0B-ABE0-CBE50F88D1AA}">
      <dgm:prSet/>
      <dgm:spPr/>
      <dgm:t>
        <a:bodyPr/>
        <a:lstStyle/>
        <a:p>
          <a:endParaRPr lang="en-GB"/>
        </a:p>
      </dgm:t>
    </dgm:pt>
    <dgm:pt modelId="{1CFF84EF-C2EA-4258-A027-8985173AF1F0}">
      <dgm:prSet/>
      <dgm:spPr/>
      <dgm:t>
        <a:bodyPr/>
        <a:lstStyle/>
        <a:p>
          <a:r>
            <a:rPr lang="en-GB" dirty="0" smtClean="0"/>
            <a:t> Run additional extra-curricular sessions for low achievers and/or  more able pupils</a:t>
          </a:r>
        </a:p>
      </dgm:t>
    </dgm:pt>
    <dgm:pt modelId="{726FEB4B-8CB4-4272-94DE-7A3777A59F8E}" type="parTrans" cxnId="{50AC7C4B-3E13-4366-BF49-00AC0B0AB524}">
      <dgm:prSet/>
      <dgm:spPr/>
      <dgm:t>
        <a:bodyPr/>
        <a:lstStyle/>
        <a:p>
          <a:endParaRPr lang="en-GB"/>
        </a:p>
      </dgm:t>
    </dgm:pt>
    <dgm:pt modelId="{6F1BFA59-FAE0-434A-AE1E-EBE0F9B9E0BB}" type="sibTrans" cxnId="{50AC7C4B-3E13-4366-BF49-00AC0B0AB524}">
      <dgm:prSet/>
      <dgm:spPr/>
      <dgm:t>
        <a:bodyPr/>
        <a:lstStyle/>
        <a:p>
          <a:endParaRPr lang="en-GB"/>
        </a:p>
      </dgm:t>
    </dgm:pt>
    <dgm:pt modelId="{967C2D43-2AF6-427F-B862-DB0627564C64}">
      <dgm:prSet custT="1"/>
      <dgm:spPr/>
      <dgm:t>
        <a:bodyPr/>
        <a:lstStyle/>
        <a:p>
          <a:r>
            <a:rPr lang="en-GB" sz="1200" dirty="0" smtClean="0"/>
            <a:t>When teaching PE lessons, ensure that all pupils make progress and all lessons are fully inclusive and challenging</a:t>
          </a:r>
        </a:p>
      </dgm:t>
    </dgm:pt>
    <dgm:pt modelId="{C5B54AAA-3FB2-4A95-96B1-D3A977C3EE49}" type="parTrans" cxnId="{C09E42E3-01E5-47BE-862F-F50596B9B7E4}">
      <dgm:prSet/>
      <dgm:spPr/>
      <dgm:t>
        <a:bodyPr/>
        <a:lstStyle/>
        <a:p>
          <a:endParaRPr lang="en-GB"/>
        </a:p>
      </dgm:t>
    </dgm:pt>
    <dgm:pt modelId="{3C141A58-0574-4D86-98E0-C10F41DBBD7D}" type="sibTrans" cxnId="{C09E42E3-01E5-47BE-862F-F50596B9B7E4}">
      <dgm:prSet/>
      <dgm:spPr/>
      <dgm:t>
        <a:bodyPr/>
        <a:lstStyle/>
        <a:p>
          <a:endParaRPr lang="en-GB"/>
        </a:p>
      </dgm:t>
    </dgm:pt>
    <dgm:pt modelId="{4402822F-D23F-41B6-BC46-CF9D7159A0D4}">
      <dgm:prSet phldrT="[Text]" custT="1"/>
      <dgm:spPr/>
      <dgm:t>
        <a:bodyPr/>
        <a:lstStyle/>
        <a:p>
          <a:r>
            <a:rPr lang="en-GB" sz="1200" dirty="0" smtClean="0"/>
            <a:t>Have completed age-specific training in the sports being coached</a:t>
          </a:r>
          <a:endParaRPr lang="en-GB" sz="1200" dirty="0"/>
        </a:p>
      </dgm:t>
    </dgm:pt>
    <dgm:pt modelId="{FDE85A43-48E5-46B0-8590-6DC261150630}" type="parTrans" cxnId="{86C65C21-2C11-454A-A7AB-96B8EB7CAD9F}">
      <dgm:prSet/>
      <dgm:spPr/>
      <dgm:t>
        <a:bodyPr/>
        <a:lstStyle/>
        <a:p>
          <a:endParaRPr lang="en-GB"/>
        </a:p>
      </dgm:t>
    </dgm:pt>
    <dgm:pt modelId="{167DF3AB-B8D1-4D1F-981B-EECE5FDD1D47}" type="sibTrans" cxnId="{86C65C21-2C11-454A-A7AB-96B8EB7CAD9F}">
      <dgm:prSet/>
      <dgm:spPr/>
      <dgm:t>
        <a:bodyPr/>
        <a:lstStyle/>
        <a:p>
          <a:endParaRPr lang="en-GB"/>
        </a:p>
      </dgm:t>
    </dgm:pt>
    <dgm:pt modelId="{B6F90BEB-FB27-42BB-AF00-E355CD5B12F9}">
      <dgm:prSet custT="1"/>
      <dgm:spPr/>
      <dgm:t>
        <a:bodyPr/>
        <a:lstStyle/>
        <a:p>
          <a:r>
            <a:rPr lang="en-GB" sz="1200" dirty="0" smtClean="0"/>
            <a:t>Think like a teacher</a:t>
          </a:r>
        </a:p>
      </dgm:t>
    </dgm:pt>
    <dgm:pt modelId="{57C94DBC-97E5-436B-95F2-6B25A862EEC6}" type="parTrans" cxnId="{F78F5DF1-0B22-4112-9C00-BDEEB862862D}">
      <dgm:prSet/>
      <dgm:spPr/>
      <dgm:t>
        <a:bodyPr/>
        <a:lstStyle/>
        <a:p>
          <a:endParaRPr lang="en-GB"/>
        </a:p>
      </dgm:t>
    </dgm:pt>
    <dgm:pt modelId="{89ECB44A-12A6-4FFF-B417-BBFD97A7AA9D}" type="sibTrans" cxnId="{F78F5DF1-0B22-4112-9C00-BDEEB862862D}">
      <dgm:prSet/>
      <dgm:spPr/>
      <dgm:t>
        <a:bodyPr/>
        <a:lstStyle/>
        <a:p>
          <a:endParaRPr lang="en-GB"/>
        </a:p>
      </dgm:t>
    </dgm:pt>
    <dgm:pt modelId="{AE89666E-D054-46BB-BC7E-D5514EA8CA33}" type="pres">
      <dgm:prSet presAssocID="{75394048-EAA5-4BB2-B329-C5D5261587B2}" presName="linearFlow" presStyleCnt="0">
        <dgm:presLayoutVars>
          <dgm:dir/>
          <dgm:animLvl val="lvl"/>
          <dgm:resizeHandles val="exact"/>
        </dgm:presLayoutVars>
      </dgm:prSet>
      <dgm:spPr/>
      <dgm:t>
        <a:bodyPr/>
        <a:lstStyle/>
        <a:p>
          <a:endParaRPr lang="en-GB"/>
        </a:p>
      </dgm:t>
    </dgm:pt>
    <dgm:pt modelId="{2FD79D90-698C-4A64-862B-AFEFFFD732FC}" type="pres">
      <dgm:prSet presAssocID="{A1AAB4D8-C071-44A2-8863-1D2E1237DAF1}" presName="composite" presStyleCnt="0"/>
      <dgm:spPr/>
    </dgm:pt>
    <dgm:pt modelId="{63B13FAB-9076-4B54-BAC2-2892BE3835C8}" type="pres">
      <dgm:prSet presAssocID="{A1AAB4D8-C071-44A2-8863-1D2E1237DAF1}" presName="parentText" presStyleLbl="alignNode1" presStyleIdx="0" presStyleCnt="3">
        <dgm:presLayoutVars>
          <dgm:chMax val="1"/>
          <dgm:bulletEnabled val="1"/>
        </dgm:presLayoutVars>
      </dgm:prSet>
      <dgm:spPr/>
      <dgm:t>
        <a:bodyPr/>
        <a:lstStyle/>
        <a:p>
          <a:endParaRPr lang="en-GB"/>
        </a:p>
      </dgm:t>
    </dgm:pt>
    <dgm:pt modelId="{CD12EF43-16F4-4AB6-9A86-25D918D0E56A}" type="pres">
      <dgm:prSet presAssocID="{A1AAB4D8-C071-44A2-8863-1D2E1237DAF1}" presName="descendantText" presStyleLbl="alignAcc1" presStyleIdx="0" presStyleCnt="3">
        <dgm:presLayoutVars>
          <dgm:bulletEnabled val="1"/>
        </dgm:presLayoutVars>
      </dgm:prSet>
      <dgm:spPr/>
      <dgm:t>
        <a:bodyPr/>
        <a:lstStyle/>
        <a:p>
          <a:endParaRPr lang="en-GB"/>
        </a:p>
      </dgm:t>
    </dgm:pt>
    <dgm:pt modelId="{27DC8F4A-15A2-429C-875D-9818A4584302}" type="pres">
      <dgm:prSet presAssocID="{42D3F5CA-780E-465A-8DFF-BF7279B1F79F}" presName="sp" presStyleCnt="0"/>
      <dgm:spPr/>
    </dgm:pt>
    <dgm:pt modelId="{B33A8F63-8343-4B8F-9467-4C019D20BE2A}" type="pres">
      <dgm:prSet presAssocID="{ECDBD4EC-145D-45CA-8AFF-70FB4E2E948F}" presName="composite" presStyleCnt="0"/>
      <dgm:spPr/>
    </dgm:pt>
    <dgm:pt modelId="{21796F15-CB00-4CC7-94B6-13A830C0A189}" type="pres">
      <dgm:prSet presAssocID="{ECDBD4EC-145D-45CA-8AFF-70FB4E2E948F}" presName="parentText" presStyleLbl="alignNode1" presStyleIdx="1" presStyleCnt="3">
        <dgm:presLayoutVars>
          <dgm:chMax val="1"/>
          <dgm:bulletEnabled val="1"/>
        </dgm:presLayoutVars>
      </dgm:prSet>
      <dgm:spPr/>
      <dgm:t>
        <a:bodyPr/>
        <a:lstStyle/>
        <a:p>
          <a:endParaRPr lang="en-GB"/>
        </a:p>
      </dgm:t>
    </dgm:pt>
    <dgm:pt modelId="{C5328965-C419-4B8D-A23B-C81ABC8B423F}" type="pres">
      <dgm:prSet presAssocID="{ECDBD4EC-145D-45CA-8AFF-70FB4E2E948F}" presName="descendantText" presStyleLbl="alignAcc1" presStyleIdx="1" presStyleCnt="3" custScaleY="153423">
        <dgm:presLayoutVars>
          <dgm:bulletEnabled val="1"/>
        </dgm:presLayoutVars>
      </dgm:prSet>
      <dgm:spPr/>
      <dgm:t>
        <a:bodyPr/>
        <a:lstStyle/>
        <a:p>
          <a:endParaRPr lang="en-GB"/>
        </a:p>
      </dgm:t>
    </dgm:pt>
    <dgm:pt modelId="{A584A05D-36CF-44F4-80E6-0E5BC13E95BE}" type="pres">
      <dgm:prSet presAssocID="{6CA2655C-E7EC-453C-BD64-362178546741}" presName="sp" presStyleCnt="0"/>
      <dgm:spPr/>
    </dgm:pt>
    <dgm:pt modelId="{6D8D98E5-4EF4-46CA-B73B-A45BF8CEB4DF}" type="pres">
      <dgm:prSet presAssocID="{38C26B28-3864-4BCC-BB4C-A8B7FEDEA8F9}" presName="composite" presStyleCnt="0"/>
      <dgm:spPr/>
    </dgm:pt>
    <dgm:pt modelId="{42C62664-A79C-44F0-A67F-C9C128877E11}" type="pres">
      <dgm:prSet presAssocID="{38C26B28-3864-4BCC-BB4C-A8B7FEDEA8F9}" presName="parentText" presStyleLbl="alignNode1" presStyleIdx="2" presStyleCnt="3">
        <dgm:presLayoutVars>
          <dgm:chMax val="1"/>
          <dgm:bulletEnabled val="1"/>
        </dgm:presLayoutVars>
      </dgm:prSet>
      <dgm:spPr/>
      <dgm:t>
        <a:bodyPr/>
        <a:lstStyle/>
        <a:p>
          <a:endParaRPr lang="en-GB"/>
        </a:p>
      </dgm:t>
    </dgm:pt>
    <dgm:pt modelId="{7D8282A8-E527-40AF-B601-444A186518F2}" type="pres">
      <dgm:prSet presAssocID="{38C26B28-3864-4BCC-BB4C-A8B7FEDEA8F9}" presName="descendantText" presStyleLbl="alignAcc1" presStyleIdx="2" presStyleCnt="3">
        <dgm:presLayoutVars>
          <dgm:bulletEnabled val="1"/>
        </dgm:presLayoutVars>
      </dgm:prSet>
      <dgm:spPr/>
      <dgm:t>
        <a:bodyPr/>
        <a:lstStyle/>
        <a:p>
          <a:endParaRPr lang="en-GB"/>
        </a:p>
      </dgm:t>
    </dgm:pt>
  </dgm:ptLst>
  <dgm:cxnLst>
    <dgm:cxn modelId="{7886D1C2-9D80-4475-921D-735C81DD06FD}" type="presOf" srcId="{51141FDB-8BFD-43C0-B072-E6A26A4FEBBF}" destId="{C5328965-C419-4B8D-A23B-C81ABC8B423F}" srcOrd="0" destOrd="1" presId="urn:microsoft.com/office/officeart/2005/8/layout/chevron2"/>
    <dgm:cxn modelId="{86C65C21-2C11-454A-A7AB-96B8EB7CAD9F}" srcId="{ECDBD4EC-145D-45CA-8AFF-70FB4E2E948F}" destId="{4402822F-D23F-41B6-BC46-CF9D7159A0D4}" srcOrd="0" destOrd="0" parTransId="{FDE85A43-48E5-46B0-8590-6DC261150630}" sibTransId="{167DF3AB-B8D1-4D1F-981B-EECE5FDD1D47}"/>
    <dgm:cxn modelId="{B35F40D9-02DE-4E12-A963-7C488FBD18B1}" type="presOf" srcId="{EF16E2B1-0756-48C9-8270-02550D7401D8}" destId="{CD12EF43-16F4-4AB6-9A86-25D918D0E56A}" srcOrd="0" destOrd="2" presId="urn:microsoft.com/office/officeart/2005/8/layout/chevron2"/>
    <dgm:cxn modelId="{6095BE16-7739-43CA-8F7A-7D2D189B7276}" type="presOf" srcId="{967C2D43-2AF6-427F-B862-DB0627564C64}" destId="{C5328965-C419-4B8D-A23B-C81ABC8B423F}" srcOrd="0" destOrd="4" presId="urn:microsoft.com/office/officeart/2005/8/layout/chevron2"/>
    <dgm:cxn modelId="{22C71BB9-8A74-4E1F-8A0C-3B3347D7270C}" type="presOf" srcId="{B6F90BEB-FB27-42BB-AF00-E355CD5B12F9}" destId="{C5328965-C419-4B8D-A23B-C81ABC8B423F}" srcOrd="0" destOrd="5" presId="urn:microsoft.com/office/officeart/2005/8/layout/chevron2"/>
    <dgm:cxn modelId="{868320C5-3002-4913-8460-352D51BC4B9E}" type="presOf" srcId="{69D22E53-6B91-4B64-830B-B30D9F57CF99}" destId="{C5328965-C419-4B8D-A23B-C81ABC8B423F}" srcOrd="0" destOrd="2" presId="urn:microsoft.com/office/officeart/2005/8/layout/chevron2"/>
    <dgm:cxn modelId="{87474D58-3CD4-4A81-B605-ADABAB075F65}" srcId="{75394048-EAA5-4BB2-B329-C5D5261587B2}" destId="{38C26B28-3864-4BCC-BB4C-A8B7FEDEA8F9}" srcOrd="2" destOrd="0" parTransId="{62EB76A9-3570-4C71-8F81-1A2037D05D5F}" sibTransId="{38E02312-8174-4851-8FF6-90074AC75649}"/>
    <dgm:cxn modelId="{D76802D0-24E0-4EFA-8E55-F635A716CA1F}" srcId="{75394048-EAA5-4BB2-B329-C5D5261587B2}" destId="{ECDBD4EC-145D-45CA-8AFF-70FB4E2E948F}" srcOrd="1" destOrd="0" parTransId="{727C10D8-4182-4B9E-AC80-F4D13E2DBB42}" sibTransId="{6CA2655C-E7EC-453C-BD64-362178546741}"/>
    <dgm:cxn modelId="{741F4401-2BB3-445B-9B00-861618E71516}" type="presOf" srcId="{F133D5BA-4792-48AD-BC2A-5484FF3FE779}" destId="{C5328965-C419-4B8D-A23B-C81ABC8B423F}" srcOrd="0" destOrd="3" presId="urn:microsoft.com/office/officeart/2005/8/layout/chevron2"/>
    <dgm:cxn modelId="{E425FBF6-6901-4D30-B84E-A57BCA41DC9D}" srcId="{38C26B28-3864-4BCC-BB4C-A8B7FEDEA8F9}" destId="{4B77D379-416C-4551-9987-163BCD1C0D2C}" srcOrd="1" destOrd="0" parTransId="{137FAC0E-1520-4CE0-957A-D13F343EC8FD}" sibTransId="{A3DCB107-DA72-4DBF-9FED-7537331FCD3D}"/>
    <dgm:cxn modelId="{ADA16739-0938-4297-A5DB-FAEB873C0B4D}" type="presOf" srcId="{4402822F-D23F-41B6-BC46-CF9D7159A0D4}" destId="{C5328965-C419-4B8D-A23B-C81ABC8B423F}" srcOrd="0" destOrd="0" presId="urn:microsoft.com/office/officeart/2005/8/layout/chevron2"/>
    <dgm:cxn modelId="{FD592F1D-A556-493A-80E1-712B496344BD}" type="presOf" srcId="{43EF4931-B3A4-4FD7-95EA-E7492DD936E0}" destId="{CD12EF43-16F4-4AB6-9A86-25D918D0E56A}" srcOrd="0" destOrd="0" presId="urn:microsoft.com/office/officeart/2005/8/layout/chevron2"/>
    <dgm:cxn modelId="{47FCA7B5-370E-4F25-91EC-6B8AAB5B9895}" type="presOf" srcId="{8DE09E31-BCBA-41A8-AEF7-EF4DA5CD85CD}" destId="{7D8282A8-E527-40AF-B601-444A186518F2}" srcOrd="0" destOrd="3" presId="urn:microsoft.com/office/officeart/2005/8/layout/chevron2"/>
    <dgm:cxn modelId="{0EFE3FD8-E1E7-4B1C-9332-0298DA07E1F8}" type="presOf" srcId="{8F7A4130-61F6-4522-902C-19CE40202DF2}" destId="{7D8282A8-E527-40AF-B601-444A186518F2}" srcOrd="0" destOrd="2" presId="urn:microsoft.com/office/officeart/2005/8/layout/chevron2"/>
    <dgm:cxn modelId="{D92D1DBE-5727-43D0-A177-DC65E755FA75}" srcId="{ECDBD4EC-145D-45CA-8AFF-70FB4E2E948F}" destId="{51141FDB-8BFD-43C0-B072-E6A26A4FEBBF}" srcOrd="1" destOrd="0" parTransId="{7E55C9BF-4E9D-4BC2-9A1C-9A1E34572492}" sibTransId="{08CAF538-C7CC-4F15-A628-0177BFC9BC2D}"/>
    <dgm:cxn modelId="{CD7D43E2-FB46-4576-974B-01C953117CAB}" srcId="{A1AAB4D8-C071-44A2-8863-1D2E1237DAF1}" destId="{43EF4931-B3A4-4FD7-95EA-E7492DD936E0}" srcOrd="0" destOrd="0" parTransId="{5247B673-AAF0-452B-B895-6E40DEC94469}" sibTransId="{CBF8865B-8239-4A57-8FAF-9160C957DF89}"/>
    <dgm:cxn modelId="{22EEF325-CCEC-4FA7-8B1F-0AB51CE06973}" srcId="{A1AAB4D8-C071-44A2-8863-1D2E1237DAF1}" destId="{658E6540-85C2-46DD-BC27-8BB72468F032}" srcOrd="3" destOrd="0" parTransId="{CAA01341-256E-49B9-A61B-9BD413D1BCE1}" sibTransId="{D36BA2D2-9B76-4C4B-8F39-BDFC9B332EFB}"/>
    <dgm:cxn modelId="{F78F5DF1-0B22-4112-9C00-BDEEB862862D}" srcId="{ECDBD4EC-145D-45CA-8AFF-70FB4E2E948F}" destId="{B6F90BEB-FB27-42BB-AF00-E355CD5B12F9}" srcOrd="5" destOrd="0" parTransId="{57C94DBC-97E5-436B-95F2-6B25A862EEC6}" sibTransId="{89ECB44A-12A6-4FFF-B417-BBFD97A7AA9D}"/>
    <dgm:cxn modelId="{13707494-2991-442C-B099-1D8492CD9108}" srcId="{ECDBD4EC-145D-45CA-8AFF-70FB4E2E948F}" destId="{F133D5BA-4792-48AD-BC2A-5484FF3FE779}" srcOrd="3" destOrd="0" parTransId="{3EB063AA-62B0-455C-A186-0DC669A04097}" sibTransId="{E93F3E5E-F387-4B85-94EE-43BFA5CF60E8}"/>
    <dgm:cxn modelId="{863A23B1-0000-4EC5-B9F5-0BE859BD2718}" srcId="{A1AAB4D8-C071-44A2-8863-1D2E1237DAF1}" destId="{EF16E2B1-0756-48C9-8270-02550D7401D8}" srcOrd="2" destOrd="0" parTransId="{59FCA0AD-BF02-4513-8896-25E7BD8102DB}" sibTransId="{8CAB7115-B684-415B-A30E-22AE0C267BA3}"/>
    <dgm:cxn modelId="{D29B13D6-146D-4B81-ACA5-72F11A8C1E2E}" type="presOf" srcId="{658E6540-85C2-46DD-BC27-8BB72468F032}" destId="{CD12EF43-16F4-4AB6-9A86-25D918D0E56A}" srcOrd="0" destOrd="3" presId="urn:microsoft.com/office/officeart/2005/8/layout/chevron2"/>
    <dgm:cxn modelId="{CDC34E7A-BC40-497C-A6A0-131E98A9EA34}" type="presOf" srcId="{75394048-EAA5-4BB2-B329-C5D5261587B2}" destId="{AE89666E-D054-46BB-BC7E-D5514EA8CA33}" srcOrd="0" destOrd="0" presId="urn:microsoft.com/office/officeart/2005/8/layout/chevron2"/>
    <dgm:cxn modelId="{F8C9E233-EB0C-4A0B-ABE0-CBE50F88D1AA}" srcId="{38C26B28-3864-4BCC-BB4C-A8B7FEDEA8F9}" destId="{8DE09E31-BCBA-41A8-AEF7-EF4DA5CD85CD}" srcOrd="3" destOrd="0" parTransId="{C8AF9714-6264-4F35-9EE2-06C54C9D4195}" sibTransId="{4B266262-BFD3-4AF6-860A-766C232CA83F}"/>
    <dgm:cxn modelId="{CC72125D-DF48-4E49-A30D-F907CAA8B2A8}" type="presOf" srcId="{4B77D379-416C-4551-9987-163BCD1C0D2C}" destId="{7D8282A8-E527-40AF-B601-444A186518F2}" srcOrd="0" destOrd="1" presId="urn:microsoft.com/office/officeart/2005/8/layout/chevron2"/>
    <dgm:cxn modelId="{C09E42E3-01E5-47BE-862F-F50596B9B7E4}" srcId="{ECDBD4EC-145D-45CA-8AFF-70FB4E2E948F}" destId="{967C2D43-2AF6-427F-B862-DB0627564C64}" srcOrd="4" destOrd="0" parTransId="{C5B54AAA-3FB2-4A95-96B1-D3A977C3EE49}" sibTransId="{3C141A58-0574-4D86-98E0-C10F41DBBD7D}"/>
    <dgm:cxn modelId="{040EC688-9657-479C-B910-FD95A85EE2DD}" type="presOf" srcId="{A1AAB4D8-C071-44A2-8863-1D2E1237DAF1}" destId="{63B13FAB-9076-4B54-BAC2-2892BE3835C8}" srcOrd="0" destOrd="0" presId="urn:microsoft.com/office/officeart/2005/8/layout/chevron2"/>
    <dgm:cxn modelId="{60463204-5CE1-4CFF-AB6F-B68AD5124EAF}" srcId="{38C26B28-3864-4BCC-BB4C-A8B7FEDEA8F9}" destId="{EBE8A105-DD7D-45B4-A2B4-724D343E8B36}" srcOrd="0" destOrd="0" parTransId="{F501B523-70E6-4A0B-9E76-9CC22A2FEC22}" sibTransId="{A21603F6-F83E-48A0-A41C-12178DEEA8C7}"/>
    <dgm:cxn modelId="{2DF08250-DC97-44BC-9872-DE27625A349D}" type="presOf" srcId="{ECDBD4EC-145D-45CA-8AFF-70FB4E2E948F}" destId="{21796F15-CB00-4CC7-94B6-13A830C0A189}" srcOrd="0" destOrd="0" presId="urn:microsoft.com/office/officeart/2005/8/layout/chevron2"/>
    <dgm:cxn modelId="{C3183C50-AC3B-48C8-B1B0-86A3321F8BF4}" type="presOf" srcId="{1CFF84EF-C2EA-4258-A027-8985173AF1F0}" destId="{7D8282A8-E527-40AF-B601-444A186518F2}" srcOrd="0" destOrd="4" presId="urn:microsoft.com/office/officeart/2005/8/layout/chevron2"/>
    <dgm:cxn modelId="{50AC7C4B-3E13-4366-BF49-00AC0B0AB524}" srcId="{38C26B28-3864-4BCC-BB4C-A8B7FEDEA8F9}" destId="{1CFF84EF-C2EA-4258-A027-8985173AF1F0}" srcOrd="4" destOrd="0" parTransId="{726FEB4B-8CB4-4272-94DE-7A3777A59F8E}" sibTransId="{6F1BFA59-FAE0-434A-AE1E-EBE0F9B9E0BB}"/>
    <dgm:cxn modelId="{F976048C-10F6-40ED-8BDE-18033041F86B}" type="presOf" srcId="{38C26B28-3864-4BCC-BB4C-A8B7FEDEA8F9}" destId="{42C62664-A79C-44F0-A67F-C9C128877E11}" srcOrd="0" destOrd="0" presId="urn:microsoft.com/office/officeart/2005/8/layout/chevron2"/>
    <dgm:cxn modelId="{98CB3EFC-DC4E-46FF-BA9E-95357572866C}" srcId="{38C26B28-3864-4BCC-BB4C-A8B7FEDEA8F9}" destId="{8F7A4130-61F6-4522-902C-19CE40202DF2}" srcOrd="2" destOrd="0" parTransId="{9CB8BB50-3D4F-4B34-993C-60996BCD186B}" sibTransId="{1A69A35D-4EA9-48D2-93E4-4FDD0854311D}"/>
    <dgm:cxn modelId="{E6FEE147-72FF-4185-AFF8-0BBA898E9EA3}" type="presOf" srcId="{EBE8A105-DD7D-45B4-A2B4-724D343E8B36}" destId="{7D8282A8-E527-40AF-B601-444A186518F2}" srcOrd="0" destOrd="0" presId="urn:microsoft.com/office/officeart/2005/8/layout/chevron2"/>
    <dgm:cxn modelId="{4DC6049F-2BC2-447D-9471-BA3EE2C409B2}" srcId="{ECDBD4EC-145D-45CA-8AFF-70FB4E2E948F}" destId="{69D22E53-6B91-4B64-830B-B30D9F57CF99}" srcOrd="2" destOrd="0" parTransId="{336060E1-CF6C-4533-A1A2-7911B534DC2A}" sibTransId="{AC8D5450-6513-431D-B630-2888A3A07F97}"/>
    <dgm:cxn modelId="{13EEA9D5-3389-4C13-9D03-2929B3B827ED}" srcId="{75394048-EAA5-4BB2-B329-C5D5261587B2}" destId="{A1AAB4D8-C071-44A2-8863-1D2E1237DAF1}" srcOrd="0" destOrd="0" parTransId="{B3C4702B-8423-4DD8-BE82-E134D8E8CBBC}" sibTransId="{42D3F5CA-780E-465A-8DFF-BF7279B1F79F}"/>
    <dgm:cxn modelId="{83EA6E1F-269C-4D32-AC6A-1E311D403336}" srcId="{A1AAB4D8-C071-44A2-8863-1D2E1237DAF1}" destId="{42BBC48D-3AEF-4048-8243-CA5672F38CC4}" srcOrd="1" destOrd="0" parTransId="{9E051A66-1BD7-4BD5-A733-C0D199670198}" sibTransId="{D368E6A0-58D7-41FF-852D-6D9F37B050CD}"/>
    <dgm:cxn modelId="{2F5287A6-9BD4-470D-82A7-3613597F2E7A}" type="presOf" srcId="{42BBC48D-3AEF-4048-8243-CA5672F38CC4}" destId="{CD12EF43-16F4-4AB6-9A86-25D918D0E56A}" srcOrd="0" destOrd="1" presId="urn:microsoft.com/office/officeart/2005/8/layout/chevron2"/>
    <dgm:cxn modelId="{53297F4F-1FDA-4517-8CAC-A817876B8B38}" type="presParOf" srcId="{AE89666E-D054-46BB-BC7E-D5514EA8CA33}" destId="{2FD79D90-698C-4A64-862B-AFEFFFD732FC}" srcOrd="0" destOrd="0" presId="urn:microsoft.com/office/officeart/2005/8/layout/chevron2"/>
    <dgm:cxn modelId="{0C22AF41-164B-48CE-A295-BC8609CD95B7}" type="presParOf" srcId="{2FD79D90-698C-4A64-862B-AFEFFFD732FC}" destId="{63B13FAB-9076-4B54-BAC2-2892BE3835C8}" srcOrd="0" destOrd="0" presId="urn:microsoft.com/office/officeart/2005/8/layout/chevron2"/>
    <dgm:cxn modelId="{74BB36FF-4A9E-44BF-9F69-2F8E4D2C7D27}" type="presParOf" srcId="{2FD79D90-698C-4A64-862B-AFEFFFD732FC}" destId="{CD12EF43-16F4-4AB6-9A86-25D918D0E56A}" srcOrd="1" destOrd="0" presId="urn:microsoft.com/office/officeart/2005/8/layout/chevron2"/>
    <dgm:cxn modelId="{67E3D944-3ECF-472F-85BA-BFA747738291}" type="presParOf" srcId="{AE89666E-D054-46BB-BC7E-D5514EA8CA33}" destId="{27DC8F4A-15A2-429C-875D-9818A4584302}" srcOrd="1" destOrd="0" presId="urn:microsoft.com/office/officeart/2005/8/layout/chevron2"/>
    <dgm:cxn modelId="{F4DE5C9F-BD4B-4518-8A2A-05C43C945494}" type="presParOf" srcId="{AE89666E-D054-46BB-BC7E-D5514EA8CA33}" destId="{B33A8F63-8343-4B8F-9467-4C019D20BE2A}" srcOrd="2" destOrd="0" presId="urn:microsoft.com/office/officeart/2005/8/layout/chevron2"/>
    <dgm:cxn modelId="{27142BD0-E28A-42A9-9647-1CEC77620AED}" type="presParOf" srcId="{B33A8F63-8343-4B8F-9467-4C019D20BE2A}" destId="{21796F15-CB00-4CC7-94B6-13A830C0A189}" srcOrd="0" destOrd="0" presId="urn:microsoft.com/office/officeart/2005/8/layout/chevron2"/>
    <dgm:cxn modelId="{3DB59CD2-8099-4F03-9A9D-8365D7D616AE}" type="presParOf" srcId="{B33A8F63-8343-4B8F-9467-4C019D20BE2A}" destId="{C5328965-C419-4B8D-A23B-C81ABC8B423F}" srcOrd="1" destOrd="0" presId="urn:microsoft.com/office/officeart/2005/8/layout/chevron2"/>
    <dgm:cxn modelId="{20FB3DA9-20CB-4FB9-BD16-4BD35FA1F9E0}" type="presParOf" srcId="{AE89666E-D054-46BB-BC7E-D5514EA8CA33}" destId="{A584A05D-36CF-44F4-80E6-0E5BC13E95BE}" srcOrd="3" destOrd="0" presId="urn:microsoft.com/office/officeart/2005/8/layout/chevron2"/>
    <dgm:cxn modelId="{59281832-44E7-4E05-8D15-DC10CBDA4176}" type="presParOf" srcId="{AE89666E-D054-46BB-BC7E-D5514EA8CA33}" destId="{6D8D98E5-4EF4-46CA-B73B-A45BF8CEB4DF}" srcOrd="4" destOrd="0" presId="urn:microsoft.com/office/officeart/2005/8/layout/chevron2"/>
    <dgm:cxn modelId="{42ED3187-125C-4560-9048-A5071C9FE782}" type="presParOf" srcId="{6D8D98E5-4EF4-46CA-B73B-A45BF8CEB4DF}" destId="{42C62664-A79C-44F0-A67F-C9C128877E11}" srcOrd="0" destOrd="0" presId="urn:microsoft.com/office/officeart/2005/8/layout/chevron2"/>
    <dgm:cxn modelId="{5D16B43F-3BB8-489F-A230-7D83E1059299}" type="presParOf" srcId="{6D8D98E5-4EF4-46CA-B73B-A45BF8CEB4DF}" destId="{7D8282A8-E527-40AF-B601-444A186518F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D30FC-5F98-4058-8A01-4A0F6898919D}">
      <dsp:nvSpPr>
        <dsp:cNvPr id="0" name=""/>
        <dsp:cNvSpPr/>
      </dsp:nvSpPr>
      <dsp:spPr>
        <a:xfrm>
          <a:off x="1770812" y="1713344"/>
          <a:ext cx="1659142" cy="14425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Governance</a:t>
          </a:r>
          <a:endParaRPr lang="en-GB" sz="1200" b="1" kern="1200" dirty="0">
            <a:solidFill>
              <a:schemeClr val="tx1"/>
            </a:solidFill>
          </a:endParaRPr>
        </a:p>
      </dsp:txBody>
      <dsp:txXfrm>
        <a:off x="2013788" y="1924604"/>
        <a:ext cx="1173190" cy="1020051"/>
      </dsp:txXfrm>
    </dsp:sp>
    <dsp:sp modelId="{302518A8-F373-470B-AF0F-BF461A835CCF}">
      <dsp:nvSpPr>
        <dsp:cNvPr id="0" name=""/>
        <dsp:cNvSpPr/>
      </dsp:nvSpPr>
      <dsp:spPr>
        <a:xfrm rot="16200000">
          <a:off x="2520707" y="1375124"/>
          <a:ext cx="159352" cy="3847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2544610" y="1475986"/>
        <a:ext cx="111546" cy="230876"/>
      </dsp:txXfrm>
    </dsp:sp>
    <dsp:sp modelId="{28335DF5-2BC5-4DAF-93D3-09A66CC5ABC4}">
      <dsp:nvSpPr>
        <dsp:cNvPr id="0" name=""/>
        <dsp:cNvSpPr/>
      </dsp:nvSpPr>
      <dsp:spPr>
        <a:xfrm>
          <a:off x="1678823" y="-2006"/>
          <a:ext cx="1843122" cy="1414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en-GB" sz="1400" b="1" kern="1200" dirty="0" smtClean="0">
              <a:solidFill>
                <a:schemeClr val="tx1"/>
              </a:solidFill>
            </a:rPr>
            <a:t>Pupil progress / pupil data</a:t>
          </a:r>
          <a:endParaRPr lang="en-GB" sz="1400" b="1" kern="1200" dirty="0">
            <a:solidFill>
              <a:schemeClr val="tx1"/>
            </a:solidFill>
          </a:endParaRPr>
        </a:p>
      </dsp:txBody>
      <dsp:txXfrm>
        <a:off x="1948742" y="205170"/>
        <a:ext cx="1303284" cy="1000332"/>
      </dsp:txXfrm>
    </dsp:sp>
    <dsp:sp modelId="{197CEABE-6523-4F71-981D-0932EBAE7EEE}">
      <dsp:nvSpPr>
        <dsp:cNvPr id="0" name=""/>
        <dsp:cNvSpPr/>
      </dsp:nvSpPr>
      <dsp:spPr>
        <a:xfrm rot="20366531">
          <a:off x="3393705" y="1928107"/>
          <a:ext cx="88533" cy="384794"/>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3394551" y="2009729"/>
        <a:ext cx="61973" cy="230876"/>
      </dsp:txXfrm>
    </dsp:sp>
    <dsp:sp modelId="{2849E135-C825-40AF-A1EE-9EFAE3F2A743}">
      <dsp:nvSpPr>
        <dsp:cNvPr id="0" name=""/>
        <dsp:cNvSpPr/>
      </dsp:nvSpPr>
      <dsp:spPr>
        <a:xfrm>
          <a:off x="3446926" y="1096465"/>
          <a:ext cx="1670983" cy="1414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rPr>
            <a:t>Leadership of teaching</a:t>
          </a:r>
          <a:endParaRPr lang="en-GB" sz="1200" b="1" kern="1200" dirty="0">
            <a:solidFill>
              <a:schemeClr val="tx1"/>
            </a:solidFill>
          </a:endParaRPr>
        </a:p>
      </dsp:txBody>
      <dsp:txXfrm>
        <a:off x="3691636" y="1303641"/>
        <a:ext cx="1181563" cy="1000332"/>
      </dsp:txXfrm>
    </dsp:sp>
    <dsp:sp modelId="{414D2716-E8C9-4063-9C16-4C246E8FAE27}">
      <dsp:nvSpPr>
        <dsp:cNvPr id="0" name=""/>
        <dsp:cNvSpPr/>
      </dsp:nvSpPr>
      <dsp:spPr>
        <a:xfrm rot="2395486">
          <a:off x="3262230" y="2929143"/>
          <a:ext cx="317937" cy="38479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3273347" y="2975495"/>
        <a:ext cx="222556" cy="230876"/>
      </dsp:txXfrm>
    </dsp:sp>
    <dsp:sp modelId="{862E0FC9-6060-46F9-8721-A005831C61F2}">
      <dsp:nvSpPr>
        <dsp:cNvPr id="0" name=""/>
        <dsp:cNvSpPr/>
      </dsp:nvSpPr>
      <dsp:spPr>
        <a:xfrm>
          <a:off x="3426357" y="3086484"/>
          <a:ext cx="1691552" cy="1494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dirty="0" smtClean="0">
              <a:solidFill>
                <a:schemeClr val="tx1"/>
              </a:solidFill>
            </a:rPr>
            <a:t>Management of staff</a:t>
          </a:r>
          <a:endParaRPr lang="en-GB" sz="1100" b="1" kern="1200" dirty="0">
            <a:solidFill>
              <a:schemeClr val="tx1"/>
            </a:solidFill>
          </a:endParaRPr>
        </a:p>
      </dsp:txBody>
      <dsp:txXfrm>
        <a:off x="3674079" y="3305326"/>
        <a:ext cx="1196108" cy="1056661"/>
      </dsp:txXfrm>
    </dsp:sp>
    <dsp:sp modelId="{0F0A1B49-FA54-426E-A54D-FB16C49B0D05}">
      <dsp:nvSpPr>
        <dsp:cNvPr id="0" name=""/>
        <dsp:cNvSpPr/>
      </dsp:nvSpPr>
      <dsp:spPr>
        <a:xfrm rot="8408533">
          <a:off x="1648700" y="2914120"/>
          <a:ext cx="293819" cy="38479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rot="10800000">
        <a:off x="1726605" y="2962833"/>
        <a:ext cx="205673" cy="230876"/>
      </dsp:txXfrm>
    </dsp:sp>
    <dsp:sp modelId="{A467CA32-79E6-47F6-94D1-4DB785D46961}">
      <dsp:nvSpPr>
        <dsp:cNvPr id="0" name=""/>
        <dsp:cNvSpPr/>
      </dsp:nvSpPr>
      <dsp:spPr>
        <a:xfrm>
          <a:off x="0" y="3108934"/>
          <a:ext cx="1890952" cy="1414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dirty="0" smtClean="0">
              <a:solidFill>
                <a:schemeClr val="tx1"/>
              </a:solidFill>
            </a:rPr>
            <a:t>Pupil premium</a:t>
          </a:r>
          <a:endParaRPr lang="en-GB" sz="1900" b="1" kern="1200" dirty="0">
            <a:solidFill>
              <a:schemeClr val="tx1"/>
            </a:solidFill>
          </a:endParaRPr>
        </a:p>
      </dsp:txBody>
      <dsp:txXfrm>
        <a:off x="276924" y="3316110"/>
        <a:ext cx="1337104" cy="1000332"/>
      </dsp:txXfrm>
    </dsp:sp>
    <dsp:sp modelId="{A08BDD4D-3672-4D7A-985B-B51730369A49}">
      <dsp:nvSpPr>
        <dsp:cNvPr id="0" name=""/>
        <dsp:cNvSpPr/>
      </dsp:nvSpPr>
      <dsp:spPr>
        <a:xfrm rot="12033475">
          <a:off x="1765974" y="1939342"/>
          <a:ext cx="53565" cy="384794"/>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rot="10800000">
        <a:off x="1781531" y="2019122"/>
        <a:ext cx="37496" cy="230876"/>
      </dsp:txXfrm>
    </dsp:sp>
    <dsp:sp modelId="{713FE17D-4F16-43B0-97F4-6CA605623BFA}">
      <dsp:nvSpPr>
        <dsp:cNvPr id="0" name=""/>
        <dsp:cNvSpPr/>
      </dsp:nvSpPr>
      <dsp:spPr>
        <a:xfrm>
          <a:off x="0" y="1096461"/>
          <a:ext cx="1836699" cy="14146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dirty="0" smtClean="0">
              <a:solidFill>
                <a:schemeClr val="tx1"/>
              </a:solidFill>
            </a:rPr>
            <a:t>Primary school sport funding</a:t>
          </a:r>
          <a:endParaRPr lang="en-GB" sz="1900" b="1" kern="1200" dirty="0">
            <a:solidFill>
              <a:schemeClr val="tx1"/>
            </a:solidFill>
          </a:endParaRPr>
        </a:p>
      </dsp:txBody>
      <dsp:txXfrm>
        <a:off x="268978" y="1303637"/>
        <a:ext cx="1298743" cy="1000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4616-2405-4D6B-A916-8E5DD62FBDB7}">
      <dsp:nvSpPr>
        <dsp:cNvPr id="0" name=""/>
        <dsp:cNvSpPr/>
      </dsp:nvSpPr>
      <dsp:spPr>
        <a:xfrm rot="5400000">
          <a:off x="-114135" y="116703"/>
          <a:ext cx="760900" cy="532630"/>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Impact</a:t>
          </a:r>
          <a:endParaRPr lang="en-GB" sz="700" kern="1200" dirty="0">
            <a:solidFill>
              <a:schemeClr val="tx1"/>
            </a:solidFill>
          </a:endParaRPr>
        </a:p>
      </dsp:txBody>
      <dsp:txXfrm rot="-5400000">
        <a:off x="0" y="268883"/>
        <a:ext cx="532630" cy="228270"/>
      </dsp:txXfrm>
    </dsp:sp>
    <dsp:sp modelId="{E9876BCB-7A58-48E9-9BAA-FE9067D3FCE3}">
      <dsp:nvSpPr>
        <dsp:cNvPr id="0" name=""/>
        <dsp:cNvSpPr/>
      </dsp:nvSpPr>
      <dsp:spPr>
        <a:xfrm rot="5400000">
          <a:off x="3679090" y="-3143891"/>
          <a:ext cx="494585" cy="67875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Lifestyles</a:t>
          </a:r>
          <a:endParaRPr lang="en-GB" sz="1400" kern="1200" dirty="0"/>
        </a:p>
        <a:p>
          <a:pPr marL="114300" lvl="1" indent="-114300" algn="l" defTabSz="622300">
            <a:lnSpc>
              <a:spcPct val="90000"/>
            </a:lnSpc>
            <a:spcBef>
              <a:spcPct val="0"/>
            </a:spcBef>
            <a:spcAft>
              <a:spcPct val="15000"/>
            </a:spcAft>
            <a:buChar char="••"/>
          </a:pPr>
          <a:r>
            <a:rPr lang="en-GB" sz="1400" kern="1200" dirty="0" smtClean="0"/>
            <a:t>Physical wellbeing</a:t>
          </a:r>
          <a:endParaRPr lang="en-GB" sz="1400" kern="1200" dirty="0"/>
        </a:p>
      </dsp:txBody>
      <dsp:txXfrm rot="-5400000">
        <a:off x="532630" y="26713"/>
        <a:ext cx="6763361" cy="446297"/>
      </dsp:txXfrm>
    </dsp:sp>
    <dsp:sp modelId="{ACC1C593-D5DD-44F1-94DB-3553A78343EB}">
      <dsp:nvSpPr>
        <dsp:cNvPr id="0" name=""/>
        <dsp:cNvSpPr/>
      </dsp:nvSpPr>
      <dsp:spPr>
        <a:xfrm rot="5400000">
          <a:off x="-114135" y="793120"/>
          <a:ext cx="760900" cy="532630"/>
        </a:xfrm>
        <a:prstGeom prst="chevron">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Increase</a:t>
          </a:r>
          <a:endParaRPr lang="en-GB" sz="700" kern="1200" dirty="0">
            <a:solidFill>
              <a:schemeClr val="tx1"/>
            </a:solidFill>
          </a:endParaRPr>
        </a:p>
      </dsp:txBody>
      <dsp:txXfrm rot="-5400000">
        <a:off x="0" y="945300"/>
        <a:ext cx="532630" cy="228270"/>
      </dsp:txXfrm>
    </dsp:sp>
    <dsp:sp modelId="{DAC4543B-0EB3-4ADB-AE6D-2FD66408E3BD}">
      <dsp:nvSpPr>
        <dsp:cNvPr id="0" name=""/>
        <dsp:cNvSpPr/>
      </dsp:nvSpPr>
      <dsp:spPr>
        <a:xfrm rot="5400000">
          <a:off x="3679090" y="-2467474"/>
          <a:ext cx="494585" cy="67875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Participation rates</a:t>
          </a:r>
          <a:endParaRPr lang="en-GB" sz="1400" kern="1200" dirty="0"/>
        </a:p>
        <a:p>
          <a:pPr marL="114300" lvl="1" indent="-114300" algn="l" defTabSz="622300">
            <a:lnSpc>
              <a:spcPct val="90000"/>
            </a:lnSpc>
            <a:spcBef>
              <a:spcPct val="0"/>
            </a:spcBef>
            <a:spcAft>
              <a:spcPct val="15000"/>
            </a:spcAft>
            <a:buChar char="••"/>
          </a:pPr>
          <a:r>
            <a:rPr lang="en-GB" sz="1400" kern="1200" dirty="0" smtClean="0"/>
            <a:t>And success in competitive school sports</a:t>
          </a:r>
          <a:endParaRPr lang="en-GB" sz="1400" kern="1200" dirty="0"/>
        </a:p>
      </dsp:txBody>
      <dsp:txXfrm rot="-5400000">
        <a:off x="532630" y="703130"/>
        <a:ext cx="6763361" cy="446297"/>
      </dsp:txXfrm>
    </dsp:sp>
    <dsp:sp modelId="{03931FCA-7F0D-44B5-BCCA-A529E03731E0}">
      <dsp:nvSpPr>
        <dsp:cNvPr id="0" name=""/>
        <dsp:cNvSpPr/>
      </dsp:nvSpPr>
      <dsp:spPr>
        <a:xfrm rot="5400000">
          <a:off x="-114135" y="1469536"/>
          <a:ext cx="760900" cy="532630"/>
        </a:xfrm>
        <a:prstGeom prst="chevron">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Inclusive</a:t>
          </a:r>
          <a:endParaRPr lang="en-GB" sz="700" kern="1200" dirty="0">
            <a:solidFill>
              <a:schemeClr val="tx1"/>
            </a:solidFill>
          </a:endParaRPr>
        </a:p>
      </dsp:txBody>
      <dsp:txXfrm rot="-5400000">
        <a:off x="0" y="1621716"/>
        <a:ext cx="532630" cy="228270"/>
      </dsp:txXfrm>
    </dsp:sp>
    <dsp:sp modelId="{5D0D2E1C-FF55-4841-9B3C-35A8E7C3F8A3}">
      <dsp:nvSpPr>
        <dsp:cNvPr id="0" name=""/>
        <dsp:cNvSpPr/>
      </dsp:nvSpPr>
      <dsp:spPr>
        <a:xfrm rot="5400000">
          <a:off x="3679090" y="-1791058"/>
          <a:ext cx="494585" cy="67875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PE curriculum more inclusive </a:t>
          </a:r>
          <a:endParaRPr lang="en-GB" sz="1400" kern="1200" dirty="0"/>
        </a:p>
        <a:p>
          <a:pPr marL="114300" lvl="1" indent="-114300" algn="l" defTabSz="622300">
            <a:lnSpc>
              <a:spcPct val="90000"/>
            </a:lnSpc>
            <a:spcBef>
              <a:spcPct val="0"/>
            </a:spcBef>
            <a:spcAft>
              <a:spcPct val="15000"/>
            </a:spcAft>
            <a:buChar char="••"/>
          </a:pPr>
          <a:r>
            <a:rPr lang="en-GB" sz="1400" kern="1200" dirty="0" smtClean="0"/>
            <a:t>How?</a:t>
          </a:r>
          <a:endParaRPr lang="en-GB" sz="1400" kern="1200" dirty="0"/>
        </a:p>
      </dsp:txBody>
      <dsp:txXfrm rot="-5400000">
        <a:off x="532630" y="1379546"/>
        <a:ext cx="6763361" cy="446297"/>
      </dsp:txXfrm>
    </dsp:sp>
    <dsp:sp modelId="{79DA6B1D-013C-46FB-81B6-0071FD2E4063}">
      <dsp:nvSpPr>
        <dsp:cNvPr id="0" name=""/>
        <dsp:cNvSpPr/>
      </dsp:nvSpPr>
      <dsp:spPr>
        <a:xfrm rot="5400000">
          <a:off x="-114135" y="2145952"/>
          <a:ext cx="760900" cy="532630"/>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Growth</a:t>
          </a:r>
          <a:endParaRPr lang="en-GB" sz="700" kern="1200" dirty="0">
            <a:solidFill>
              <a:schemeClr val="tx1"/>
            </a:solidFill>
          </a:endParaRPr>
        </a:p>
      </dsp:txBody>
      <dsp:txXfrm rot="-5400000">
        <a:off x="0" y="2298132"/>
        <a:ext cx="532630" cy="228270"/>
      </dsp:txXfrm>
    </dsp:sp>
    <dsp:sp modelId="{1145E8E7-9083-4886-A31B-86B05B60481A}">
      <dsp:nvSpPr>
        <dsp:cNvPr id="0" name=""/>
        <dsp:cNvSpPr/>
      </dsp:nvSpPr>
      <dsp:spPr>
        <a:xfrm rot="5400000">
          <a:off x="3679090" y="-1114642"/>
          <a:ext cx="494585" cy="67875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Range provision</a:t>
          </a:r>
          <a:endParaRPr lang="en-GB" sz="1400" kern="1200" dirty="0"/>
        </a:p>
        <a:p>
          <a:pPr marL="114300" lvl="1" indent="-114300" algn="l" defTabSz="622300">
            <a:lnSpc>
              <a:spcPct val="90000"/>
            </a:lnSpc>
            <a:spcBef>
              <a:spcPct val="0"/>
            </a:spcBef>
            <a:spcAft>
              <a:spcPct val="15000"/>
            </a:spcAft>
            <a:buChar char="••"/>
          </a:pPr>
          <a:r>
            <a:rPr lang="en-GB" sz="1400" kern="1200" dirty="0" smtClean="0"/>
            <a:t>Alternative activities</a:t>
          </a:r>
          <a:endParaRPr lang="en-GB" sz="1400" kern="1200" dirty="0"/>
        </a:p>
      </dsp:txBody>
      <dsp:txXfrm rot="-5400000">
        <a:off x="532630" y="2055962"/>
        <a:ext cx="6763361" cy="446297"/>
      </dsp:txXfrm>
    </dsp:sp>
    <dsp:sp modelId="{514F4522-4727-4386-9F18-BB99B05539D2}">
      <dsp:nvSpPr>
        <dsp:cNvPr id="0" name=""/>
        <dsp:cNvSpPr/>
      </dsp:nvSpPr>
      <dsp:spPr>
        <a:xfrm rot="5400000">
          <a:off x="-114135" y="2822368"/>
          <a:ext cx="760900" cy="532630"/>
        </a:xfrm>
        <a:prstGeom prst="chevron">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Improvement</a:t>
          </a:r>
          <a:endParaRPr lang="en-GB" sz="700" kern="1200" dirty="0">
            <a:solidFill>
              <a:schemeClr val="tx1"/>
            </a:solidFill>
          </a:endParaRPr>
        </a:p>
      </dsp:txBody>
      <dsp:txXfrm rot="-5400000">
        <a:off x="0" y="2974548"/>
        <a:ext cx="532630" cy="228270"/>
      </dsp:txXfrm>
    </dsp:sp>
    <dsp:sp modelId="{2839F523-1DCC-4FBA-B347-E230D7998AC3}">
      <dsp:nvSpPr>
        <dsp:cNvPr id="0" name=""/>
        <dsp:cNvSpPr/>
      </dsp:nvSpPr>
      <dsp:spPr>
        <a:xfrm rot="5400000">
          <a:off x="3679090" y="-438226"/>
          <a:ext cx="494585" cy="67875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Partner work</a:t>
          </a:r>
          <a:endParaRPr lang="en-GB" sz="1400" kern="1200" dirty="0"/>
        </a:p>
      </dsp:txBody>
      <dsp:txXfrm rot="-5400000">
        <a:off x="532630" y="2732378"/>
        <a:ext cx="6763361" cy="446297"/>
      </dsp:txXfrm>
    </dsp:sp>
    <dsp:sp modelId="{F86539F9-0E95-4B4B-A9BA-443248387599}">
      <dsp:nvSpPr>
        <dsp:cNvPr id="0" name=""/>
        <dsp:cNvSpPr/>
      </dsp:nvSpPr>
      <dsp:spPr>
        <a:xfrm rot="5400000">
          <a:off x="-114135" y="3498785"/>
          <a:ext cx="760900" cy="532630"/>
        </a:xfrm>
        <a:prstGeom prst="chevron">
          <a:avLst/>
        </a:prstGeom>
        <a:solidFill>
          <a:srgbClr val="F0AED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Links</a:t>
          </a:r>
          <a:endParaRPr lang="en-GB" sz="700" kern="1200" dirty="0">
            <a:solidFill>
              <a:schemeClr val="tx1"/>
            </a:solidFill>
          </a:endParaRPr>
        </a:p>
      </dsp:txBody>
      <dsp:txXfrm rot="-5400000">
        <a:off x="0" y="3650965"/>
        <a:ext cx="532630" cy="228270"/>
      </dsp:txXfrm>
    </dsp:sp>
    <dsp:sp modelId="{754049CB-2AE9-4CF7-9C23-88B2405CD2B0}">
      <dsp:nvSpPr>
        <dsp:cNvPr id="0" name=""/>
        <dsp:cNvSpPr/>
      </dsp:nvSpPr>
      <dsp:spPr>
        <a:xfrm rot="5400000">
          <a:off x="3679090" y="238190"/>
          <a:ext cx="494585" cy="67875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Cross curricular – overall achievement, SSMC</a:t>
          </a:r>
          <a:endParaRPr lang="en-GB" sz="1400" kern="1200" dirty="0"/>
        </a:p>
      </dsp:txBody>
      <dsp:txXfrm rot="-5400000">
        <a:off x="532630" y="3408794"/>
        <a:ext cx="6763361" cy="446297"/>
      </dsp:txXfrm>
    </dsp:sp>
    <dsp:sp modelId="{12330090-BF5B-41E9-A4F7-529690E8D52C}">
      <dsp:nvSpPr>
        <dsp:cNvPr id="0" name=""/>
        <dsp:cNvSpPr/>
      </dsp:nvSpPr>
      <dsp:spPr>
        <a:xfrm rot="5400000">
          <a:off x="-114135" y="4175201"/>
          <a:ext cx="760900" cy="532630"/>
        </a:xfrm>
        <a:prstGeom prst="chevron">
          <a:avLst/>
        </a:prstGeom>
        <a:solidFill>
          <a:srgbClr val="E02C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GB" sz="700" kern="1200" dirty="0" smtClean="0">
              <a:solidFill>
                <a:schemeClr val="tx1"/>
              </a:solidFill>
            </a:rPr>
            <a:t>Awareness</a:t>
          </a:r>
          <a:endParaRPr lang="en-GB" sz="700" kern="1200" dirty="0">
            <a:solidFill>
              <a:schemeClr val="tx1"/>
            </a:solidFill>
          </a:endParaRPr>
        </a:p>
      </dsp:txBody>
      <dsp:txXfrm rot="-5400000">
        <a:off x="0" y="4327381"/>
        <a:ext cx="532630" cy="228270"/>
      </dsp:txXfrm>
    </dsp:sp>
    <dsp:sp modelId="{3C4F78D2-EF6D-417F-ADF8-8A6CFB7EF3C0}">
      <dsp:nvSpPr>
        <dsp:cNvPr id="0" name=""/>
        <dsp:cNvSpPr/>
      </dsp:nvSpPr>
      <dsp:spPr>
        <a:xfrm rot="5400000">
          <a:off x="3679090" y="914606"/>
          <a:ext cx="494585" cy="67875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Health agenda: obesity, smoking, other undermining activities</a:t>
          </a:r>
          <a:endParaRPr lang="en-GB" sz="1400" kern="1200" dirty="0"/>
        </a:p>
      </dsp:txBody>
      <dsp:txXfrm rot="-5400000">
        <a:off x="532630" y="4085210"/>
        <a:ext cx="6763361" cy="446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A6DE1-ECDA-624F-A9E0-3C1747149EF3}" type="datetimeFigureOut">
              <a:rPr lang="en-US" smtClean="0"/>
              <a:pPr/>
              <a:t>4/26/2016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917EB-4B23-1146-BBC0-84274DA3E01E}" type="slidenum">
              <a:rPr lang="en-US" smtClean="0"/>
              <a:pPr/>
              <a:t>‹#›</a:t>
            </a:fld>
            <a:endParaRPr lang="en-US"/>
          </a:p>
        </p:txBody>
      </p:sp>
    </p:spTree>
    <p:extLst>
      <p:ext uri="{BB962C8B-B14F-4D97-AF65-F5344CB8AC3E}">
        <p14:creationId xmlns:p14="http://schemas.microsoft.com/office/powerpoint/2010/main" val="3507505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1E917EB-4B23-1146-BBC0-84274DA3E01E}" type="slidenum">
              <a:rPr lang="en-US" smtClean="0"/>
              <a:pPr/>
              <a:t>1</a:t>
            </a:fld>
            <a:endParaRPr lang="en-US"/>
          </a:p>
        </p:txBody>
      </p:sp>
    </p:spTree>
    <p:extLst>
      <p:ext uri="{BB962C8B-B14F-4D97-AF65-F5344CB8AC3E}">
        <p14:creationId xmlns:p14="http://schemas.microsoft.com/office/powerpoint/2010/main" val="359493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rgbClr val="424D57"/>
                </a:solidFill>
              </a:rPr>
              <a:t>To support the delivery of the PE and school sport primary premium, all national partners* have agreed the following vision and objectives: </a:t>
            </a:r>
          </a:p>
          <a:p>
            <a:endParaRPr lang="en-US" sz="2000" b="1" dirty="0" smtClean="0">
              <a:solidFill>
                <a:srgbClr val="424D57"/>
              </a:solidFill>
            </a:endParaRPr>
          </a:p>
          <a:p>
            <a:r>
              <a:rPr lang="en-US" sz="2000" b="1" i="1" dirty="0" smtClean="0">
                <a:solidFill>
                  <a:srgbClr val="424D57"/>
                </a:solidFill>
              </a:rPr>
              <a:t>*</a:t>
            </a:r>
            <a:r>
              <a:rPr lang="en-US" sz="1200" b="1" i="1" dirty="0" smtClean="0">
                <a:solidFill>
                  <a:srgbClr val="424D57"/>
                </a:solidFill>
              </a:rPr>
              <a:t>Cabinet Office, Department for Education, Department of Health, Department for Culture Media and Sport, </a:t>
            </a:r>
            <a:r>
              <a:rPr lang="en-US" sz="1200" b="1" i="1" dirty="0" err="1" smtClean="0">
                <a:solidFill>
                  <a:srgbClr val="424D57"/>
                </a:solidFill>
              </a:rPr>
              <a:t>Ofsted</a:t>
            </a:r>
            <a:r>
              <a:rPr lang="en-US" sz="1200" b="1" i="1" dirty="0" smtClean="0">
                <a:solidFill>
                  <a:srgbClr val="424D57"/>
                </a:solidFill>
              </a:rPr>
              <a:t>, Sport England, Youth Sport Trust, Association for Physical Education, County Sport Partnership Network, COMPASS,</a:t>
            </a:r>
            <a:r>
              <a:rPr lang="en-US" sz="1200" b="1" i="1" baseline="0" dirty="0" smtClean="0">
                <a:solidFill>
                  <a:srgbClr val="424D57"/>
                </a:solidFill>
              </a:rPr>
              <a:t> &amp; Sports Coach UK</a:t>
            </a:r>
            <a:endParaRPr lang="en-US" sz="1200" b="1" i="1" dirty="0" smtClean="0">
              <a:solidFill>
                <a:srgbClr val="424D57"/>
              </a:solidFill>
            </a:endParaRPr>
          </a:p>
        </p:txBody>
      </p:sp>
      <p:sp>
        <p:nvSpPr>
          <p:cNvPr id="4" name="Slide Number Placeholder 3"/>
          <p:cNvSpPr>
            <a:spLocks noGrp="1"/>
          </p:cNvSpPr>
          <p:nvPr>
            <p:ph type="sldNum" sz="quarter" idx="10"/>
          </p:nvPr>
        </p:nvSpPr>
        <p:spPr/>
        <p:txBody>
          <a:bodyPr/>
          <a:lstStyle/>
          <a:p>
            <a:fld id="{91E917EB-4B23-1146-BBC0-84274DA3E01E}" type="slidenum">
              <a:rPr lang="en-US" smtClean="0"/>
              <a:pPr/>
              <a:t>10</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E917EB-4B23-1146-BBC0-84274DA3E01E}" type="slidenum">
              <a:rPr lang="en-US" smtClean="0"/>
              <a:pPr/>
              <a:t>11</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12</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13</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dirty="0" smtClean="0">
                <a:latin typeface="Calibri" charset="0"/>
              </a:rPr>
              <a:t>THE CURRENT PE AND SPORT LANDSCAPE</a:t>
            </a:r>
          </a:p>
          <a:p>
            <a:pPr eaLnBrk="1" hangingPunct="1">
              <a:spcBef>
                <a:spcPct val="0"/>
              </a:spcBef>
            </a:pPr>
            <a:r>
              <a:rPr lang="en-GB" sz="1200" dirty="0" smtClean="0">
                <a:latin typeface="Calibri" charset="0"/>
              </a:rPr>
              <a:t>Need to differentiate between PE Sport and PA</a:t>
            </a:r>
          </a:p>
          <a:p>
            <a:pPr eaLnBrk="1" hangingPunct="1">
              <a:spcBef>
                <a:spcPct val="0"/>
              </a:spcBef>
            </a:pPr>
            <a:endParaRPr lang="en-GB" sz="1200" dirty="0" smtClean="0">
              <a:latin typeface="Calibri" charset="0"/>
            </a:endParaRPr>
          </a:p>
          <a:p>
            <a:pPr eaLnBrk="1" hangingPunct="1">
              <a:spcBef>
                <a:spcPct val="0"/>
              </a:spcBef>
              <a:buFontTx/>
              <a:buChar char="-"/>
            </a:pPr>
            <a:r>
              <a:rPr lang="en-GB" sz="1200" dirty="0" smtClean="0">
                <a:latin typeface="Calibri" charset="0"/>
              </a:rPr>
              <a:t>Whether it be nationally working with government or locally working with school leaders the most important principle for us all to be clear on is ‘what is PE and SS ?’</a:t>
            </a:r>
          </a:p>
          <a:p>
            <a:pPr eaLnBrk="1" hangingPunct="1">
              <a:spcBef>
                <a:spcPct val="0"/>
              </a:spcBef>
              <a:buFontTx/>
              <a:buChar char="-"/>
            </a:pPr>
            <a:endParaRPr lang="en-GB" sz="1200" dirty="0" smtClean="0">
              <a:latin typeface="Calibri" charset="0"/>
            </a:endParaRPr>
          </a:p>
          <a:p>
            <a:pPr eaLnBrk="1" hangingPunct="1">
              <a:spcBef>
                <a:spcPct val="0"/>
              </a:spcBef>
              <a:buFontTx/>
              <a:buChar char="-"/>
            </a:pPr>
            <a:r>
              <a:rPr lang="en-GB" sz="1200" dirty="0" smtClean="0">
                <a:latin typeface="Calibri" charset="0"/>
              </a:rPr>
              <a:t>PE is the priority – foundation on which everything else is built and it is has the greatest resonance with schools and school leaders – curriculum &amp; learning.</a:t>
            </a:r>
          </a:p>
        </p:txBody>
      </p:sp>
      <p:sp>
        <p:nvSpPr>
          <p:cNvPr id="4" name="Slide Number Placeholder 3"/>
          <p:cNvSpPr>
            <a:spLocks noGrp="1"/>
          </p:cNvSpPr>
          <p:nvPr>
            <p:ph type="sldNum" sz="quarter" idx="10"/>
          </p:nvPr>
        </p:nvSpPr>
        <p:spPr/>
        <p:txBody>
          <a:bodyPr/>
          <a:lstStyle/>
          <a:p>
            <a:fld id="{91E917EB-4B23-1146-BBC0-84274DA3E01E}" type="slidenum">
              <a:rPr lang="en-US" smtClean="0"/>
              <a:pPr/>
              <a:t>14</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GB" dirty="0" smtClean="0">
                <a:solidFill>
                  <a:srgbClr val="0070C0"/>
                </a:solidFill>
                <a:latin typeface="Arial" charset="0"/>
              </a:rPr>
              <a:t>PE is king - F</a:t>
            </a:r>
            <a:r>
              <a:rPr lang="en-GB" dirty="0" smtClean="0">
                <a:solidFill>
                  <a:srgbClr val="FF0000"/>
                </a:solidFill>
                <a:latin typeface="Arial" charset="0"/>
              </a:rPr>
              <a:t>undamental foundation </a:t>
            </a:r>
            <a:r>
              <a:rPr lang="en-GB" dirty="0" smtClean="0">
                <a:solidFill>
                  <a:srgbClr val="0070C0"/>
                </a:solidFill>
                <a:latin typeface="Arial" charset="0"/>
              </a:rPr>
              <a:t>on which future participation and performance in sport and active lifestyles is built</a:t>
            </a:r>
            <a:r>
              <a:rPr lang="en-GB" dirty="0" smtClean="0">
                <a:latin typeface="Arial" charset="0"/>
              </a:rPr>
              <a:t>. </a:t>
            </a:r>
          </a:p>
          <a:p>
            <a:pPr eaLnBrk="1" hangingPunct="1">
              <a:lnSpc>
                <a:spcPct val="90000"/>
              </a:lnSpc>
              <a:spcBef>
                <a:spcPct val="0"/>
              </a:spcBef>
            </a:pPr>
            <a:r>
              <a:rPr lang="en-GB" dirty="0" smtClean="0">
                <a:solidFill>
                  <a:srgbClr val="0070C0"/>
                </a:solidFill>
                <a:latin typeface="Arial" charset="0"/>
              </a:rPr>
              <a:t>Many benefits will be gained through a focus on ensuring </a:t>
            </a:r>
            <a:r>
              <a:rPr lang="en-GB" dirty="0" smtClean="0">
                <a:solidFill>
                  <a:srgbClr val="FF0000"/>
                </a:solidFill>
                <a:latin typeface="Arial" charset="0"/>
              </a:rPr>
              <a:t>high quality physical education </a:t>
            </a:r>
            <a:r>
              <a:rPr lang="en-GB" dirty="0" smtClean="0">
                <a:solidFill>
                  <a:srgbClr val="0070C0"/>
                </a:solidFill>
                <a:latin typeface="Arial" charset="0"/>
              </a:rPr>
              <a:t>at primary school.</a:t>
            </a:r>
          </a:p>
          <a:p>
            <a:pPr>
              <a:lnSpc>
                <a:spcPct val="90000"/>
              </a:lnSpc>
              <a:spcBef>
                <a:spcPct val="0"/>
              </a:spcBef>
            </a:pPr>
            <a:r>
              <a:rPr lang="en-GB" dirty="0" smtClean="0">
                <a:solidFill>
                  <a:srgbClr val="0070C0"/>
                </a:solidFill>
                <a:latin typeface="Arial" charset="0"/>
              </a:rPr>
              <a:t>At primary level where Physical Education is delivered by non Physical Education specialists the </a:t>
            </a:r>
            <a:r>
              <a:rPr lang="en-GB" dirty="0" smtClean="0">
                <a:solidFill>
                  <a:srgbClr val="FF0000"/>
                </a:solidFill>
                <a:latin typeface="Arial" charset="0"/>
              </a:rPr>
              <a:t>priority must be to build on the </a:t>
            </a:r>
            <a:r>
              <a:rPr lang="en-GB" u="sng" dirty="0" smtClean="0">
                <a:solidFill>
                  <a:srgbClr val="FF0000"/>
                </a:solidFill>
                <a:latin typeface="Arial" charset="0"/>
              </a:rPr>
              <a:t>teaching skills </a:t>
            </a:r>
            <a:r>
              <a:rPr lang="en-GB" dirty="0" smtClean="0">
                <a:solidFill>
                  <a:srgbClr val="FF0000"/>
                </a:solidFill>
                <a:latin typeface="Arial" charset="0"/>
              </a:rPr>
              <a:t>of classroom teachers. We need to s</a:t>
            </a:r>
            <a:r>
              <a:rPr lang="en-GB" dirty="0" smtClean="0">
                <a:latin typeface="Arial" charset="0"/>
              </a:rPr>
              <a:t>upport primary practitioners and provide them with the best teaching strategies to create a dynamic and enjoyable PE experience for younger pupils.</a:t>
            </a:r>
          </a:p>
          <a:p>
            <a:pPr>
              <a:lnSpc>
                <a:spcPct val="90000"/>
              </a:lnSpc>
              <a:spcBef>
                <a:spcPct val="0"/>
              </a:spcBef>
            </a:pPr>
            <a:endParaRPr lang="en-GB" dirty="0" smtClean="0">
              <a:latin typeface="Arial" charset="0"/>
            </a:endParaRPr>
          </a:p>
          <a:p>
            <a:pPr>
              <a:lnSpc>
                <a:spcPct val="90000"/>
              </a:lnSpc>
              <a:spcBef>
                <a:spcPct val="0"/>
              </a:spcBef>
            </a:pPr>
            <a:endParaRPr lang="en-GB" dirty="0" smtClean="0">
              <a:latin typeface="Arial" charset="0"/>
            </a:endParaRPr>
          </a:p>
          <a:p>
            <a:pPr>
              <a:lnSpc>
                <a:spcPct val="90000"/>
              </a:lnSpc>
              <a:spcBef>
                <a:spcPct val="0"/>
              </a:spcBef>
            </a:pPr>
            <a:r>
              <a:rPr lang="en-GB" u="sng" dirty="0" smtClean="0">
                <a:latin typeface="Arial" charset="0"/>
              </a:rPr>
              <a:t>Physical Education </a:t>
            </a:r>
          </a:p>
          <a:p>
            <a:pPr>
              <a:lnSpc>
                <a:spcPct val="90000"/>
              </a:lnSpc>
              <a:spcBef>
                <a:spcPct val="0"/>
              </a:spcBef>
              <a:buFontTx/>
              <a:buChar char="•"/>
            </a:pPr>
            <a:r>
              <a:rPr lang="en-GB" dirty="0" smtClean="0">
                <a:solidFill>
                  <a:srgbClr val="0070C0"/>
                </a:solidFill>
                <a:latin typeface="Arial" charset="0"/>
              </a:rPr>
              <a:t>While </a:t>
            </a:r>
            <a:r>
              <a:rPr lang="en-GB" dirty="0" smtClean="0">
                <a:solidFill>
                  <a:srgbClr val="FF0000"/>
                </a:solidFill>
                <a:latin typeface="Arial" charset="0"/>
              </a:rPr>
              <a:t>sport</a:t>
            </a:r>
            <a:r>
              <a:rPr lang="en-GB" dirty="0" smtClean="0">
                <a:solidFill>
                  <a:srgbClr val="0070C0"/>
                </a:solidFill>
                <a:latin typeface="Arial" charset="0"/>
              </a:rPr>
              <a:t> has much to contribute to the development of physical literacy, it must be recognised this </a:t>
            </a:r>
            <a:r>
              <a:rPr lang="en-GB" dirty="0" smtClean="0">
                <a:solidFill>
                  <a:srgbClr val="FF0000"/>
                </a:solidFill>
                <a:latin typeface="Arial" charset="0"/>
              </a:rPr>
              <a:t>is only one aspect of Physical Education. </a:t>
            </a:r>
            <a:endParaRPr lang="en-GB" dirty="0" smtClean="0">
              <a:solidFill>
                <a:srgbClr val="FF0000"/>
              </a:solidFill>
              <a:latin typeface="Arial" charset="0"/>
              <a:ea typeface="Calibri" charset="0"/>
              <a:cs typeface="Arial" charset="0"/>
            </a:endParaRPr>
          </a:p>
          <a:p>
            <a:pPr>
              <a:lnSpc>
                <a:spcPct val="90000"/>
              </a:lnSpc>
              <a:spcBef>
                <a:spcPct val="0"/>
              </a:spcBef>
              <a:buFontTx/>
              <a:buChar char="•"/>
            </a:pPr>
            <a:r>
              <a:rPr lang="en-GB" dirty="0" smtClean="0">
                <a:latin typeface="Arial" charset="0"/>
                <a:cs typeface="Arial" charset="0"/>
              </a:rPr>
              <a:t> Focus must be on giving teaching staff further expertise in developing physical </a:t>
            </a:r>
            <a:r>
              <a:rPr lang="en-GB" b="1" u="sng" dirty="0" smtClean="0">
                <a:latin typeface="Arial" charset="0"/>
                <a:cs typeface="Arial" charset="0"/>
              </a:rPr>
              <a:t>literacy</a:t>
            </a:r>
            <a:r>
              <a:rPr lang="en-GB" dirty="0" smtClean="0">
                <a:latin typeface="Arial" charset="0"/>
                <a:cs typeface="Arial" charset="0"/>
              </a:rPr>
              <a:t> and the breadth of </a:t>
            </a:r>
            <a:r>
              <a:rPr lang="en-GB" b="1" u="sng" dirty="0" smtClean="0">
                <a:latin typeface="Arial" charset="0"/>
                <a:cs typeface="Arial" charset="0"/>
              </a:rPr>
              <a:t>learning</a:t>
            </a:r>
            <a:r>
              <a:rPr lang="en-GB" dirty="0" smtClean="0">
                <a:latin typeface="Arial" charset="0"/>
                <a:cs typeface="Arial" charset="0"/>
              </a:rPr>
              <a:t> within physical education</a:t>
            </a:r>
          </a:p>
          <a:p>
            <a:pPr>
              <a:lnSpc>
                <a:spcPct val="90000"/>
              </a:lnSpc>
              <a:spcBef>
                <a:spcPct val="0"/>
              </a:spcBef>
              <a:buFontTx/>
              <a:buChar char="•"/>
            </a:pPr>
            <a:r>
              <a:rPr lang="en-GB" dirty="0" smtClean="0">
                <a:latin typeface="Arial" charset="0"/>
                <a:cs typeface="Arial" charset="0"/>
              </a:rPr>
              <a:t> A child should develop a broad and balanced appreciation of sport and movement, understand the importance of healthy lifestyles, and social and cognitive development (improved self confidence, </a:t>
            </a:r>
            <a:r>
              <a:rPr lang="en-GB" dirty="0" smtClean="0">
                <a:solidFill>
                  <a:srgbClr val="FF0000"/>
                </a:solidFill>
                <a:latin typeface="Arial" charset="0"/>
                <a:cs typeface="Arial" charset="0"/>
              </a:rPr>
              <a:t>understanding of teamwork</a:t>
            </a:r>
            <a:r>
              <a:rPr lang="en-GB" dirty="0" smtClean="0">
                <a:latin typeface="Arial" charset="0"/>
                <a:cs typeface="Arial" charset="0"/>
              </a:rPr>
              <a:t> and the development of </a:t>
            </a:r>
            <a:r>
              <a:rPr lang="en-GB" b="1" u="sng" dirty="0" smtClean="0">
                <a:latin typeface="Arial" charset="0"/>
                <a:cs typeface="Arial" charset="0"/>
              </a:rPr>
              <a:t>leadership</a:t>
            </a:r>
            <a:r>
              <a:rPr lang="en-GB" dirty="0" smtClean="0">
                <a:latin typeface="Arial" charset="0"/>
                <a:cs typeface="Arial" charset="0"/>
              </a:rPr>
              <a:t> skills)</a:t>
            </a:r>
          </a:p>
          <a:p>
            <a:pPr>
              <a:lnSpc>
                <a:spcPct val="90000"/>
              </a:lnSpc>
              <a:spcBef>
                <a:spcPct val="0"/>
              </a:spcBef>
            </a:pPr>
            <a:r>
              <a:rPr lang="en-GB" dirty="0" smtClean="0">
                <a:solidFill>
                  <a:srgbClr val="FF0000"/>
                </a:solidFill>
                <a:latin typeface="Arial" charset="0"/>
                <a:cs typeface="Arial" charset="0"/>
              </a:rPr>
              <a:t>NGB's/ sports professionals and coaches can, and do make a significant contribution to school sport  which should extend and enrich the Physical Education </a:t>
            </a:r>
            <a:r>
              <a:rPr lang="en-GB" sz="800" dirty="0" smtClean="0">
                <a:solidFill>
                  <a:srgbClr val="FF0000"/>
                </a:solidFill>
                <a:latin typeface="Arial" charset="0"/>
                <a:cs typeface="Arial" charset="0"/>
              </a:rPr>
              <a:t>curriculum……but not replace it!</a:t>
            </a:r>
          </a:p>
          <a:p>
            <a:pPr>
              <a:lnSpc>
                <a:spcPct val="90000"/>
              </a:lnSpc>
              <a:spcBef>
                <a:spcPct val="0"/>
              </a:spcBef>
            </a:pPr>
            <a:r>
              <a:rPr lang="en-GB" dirty="0" smtClean="0">
                <a:latin typeface="Arial" charset="0"/>
                <a:cs typeface="Arial" charset="0"/>
              </a:rPr>
              <a:t>It is imperative that we build the knowledge, skills and confidence of </a:t>
            </a:r>
            <a:r>
              <a:rPr lang="en-GB" u="sng" dirty="0" smtClean="0">
                <a:latin typeface="Arial" charset="0"/>
                <a:cs typeface="Arial" charset="0"/>
              </a:rPr>
              <a:t>teaching staff </a:t>
            </a:r>
            <a:r>
              <a:rPr lang="en-GB" dirty="0" smtClean="0">
                <a:latin typeface="Arial" charset="0"/>
                <a:cs typeface="Arial" charset="0"/>
              </a:rPr>
              <a:t>to help them to deliver engaging PE and School Sport</a:t>
            </a:r>
            <a:endParaRPr lang="en-GB" dirty="0" smtClean="0">
              <a:solidFill>
                <a:srgbClr val="FF0000"/>
              </a:solidFill>
              <a:latin typeface="Arial" charset="0"/>
              <a:cs typeface="Arial" charset="0"/>
            </a:endParaRPr>
          </a:p>
          <a:p>
            <a:pPr>
              <a:lnSpc>
                <a:spcPct val="90000"/>
              </a:lnSpc>
              <a:spcBef>
                <a:spcPct val="0"/>
              </a:spcBef>
            </a:pPr>
            <a:endParaRPr lang="en-GB" dirty="0" smtClean="0">
              <a:latin typeface="Calibri" charset="0"/>
              <a:cs typeface="Arial" charset="0"/>
            </a:endParaRPr>
          </a:p>
          <a:p>
            <a:pPr eaLnBrk="1" hangingPunct="1">
              <a:spcBef>
                <a:spcPct val="0"/>
              </a:spcBef>
            </a:pPr>
            <a:r>
              <a:rPr lang="en-GB" altLang="en-US" dirty="0" smtClean="0">
                <a:ea typeface="ＭＳ Ｐゴシック" pitchFamily="34" charset="-128"/>
              </a:rPr>
              <a:t>Physical Education – exactly what it says on the tin its Physical Education not sport, it is about Physical Literacy, is the same rigour being applied to PE as it is numeracy literacy etc.</a:t>
            </a:r>
          </a:p>
          <a:p>
            <a:pPr eaLnBrk="1" hangingPunct="1">
              <a:spcBef>
                <a:spcPct val="0"/>
              </a:spcBef>
            </a:pPr>
            <a:r>
              <a:rPr lang="en-GB" altLang="en-US" dirty="0" smtClean="0">
                <a:ea typeface="ＭＳ Ｐゴシック" pitchFamily="34" charset="-128"/>
              </a:rPr>
              <a:t>So once you have got PE sorted, you need to look  at the other 2 blocks.</a:t>
            </a:r>
          </a:p>
          <a:p>
            <a:pPr>
              <a:lnSpc>
                <a:spcPct val="90000"/>
              </a:lnSpc>
              <a:spcBef>
                <a:spcPct val="0"/>
              </a:spcBef>
            </a:pPr>
            <a:endParaRPr lang="en-GB" dirty="0" smtClean="0">
              <a:latin typeface="Calibri" charset="0"/>
              <a:cs typeface="Arial" charset="0"/>
            </a:endParaRPr>
          </a:p>
          <a:p>
            <a:endParaRPr lang="en-US" dirty="0" smtClean="0"/>
          </a:p>
        </p:txBody>
      </p:sp>
      <p:sp>
        <p:nvSpPr>
          <p:cNvPr id="4" name="Slide Number Placeholder 3"/>
          <p:cNvSpPr>
            <a:spLocks noGrp="1"/>
          </p:cNvSpPr>
          <p:nvPr>
            <p:ph type="sldNum" sz="quarter" idx="10"/>
          </p:nvPr>
        </p:nvSpPr>
        <p:spPr/>
        <p:txBody>
          <a:bodyPr/>
          <a:lstStyle/>
          <a:p>
            <a:fld id="{91E917EB-4B23-1146-BBC0-84274DA3E01E}" type="slidenum">
              <a:rPr lang="en-US" smtClean="0"/>
              <a:pPr/>
              <a:t>15</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E917EB-4B23-1146-BBC0-84274DA3E01E}" type="slidenum">
              <a:rPr lang="en-US" smtClean="0"/>
              <a:pPr/>
              <a:t>16</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17</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1" dirty="0" smtClean="0">
                <a:ea typeface="ＭＳ Ｐゴシック" pitchFamily="34" charset="-128"/>
              </a:rPr>
              <a:t>Comp </a:t>
            </a:r>
            <a:r>
              <a:rPr lang="en-GB" altLang="en-US" dirty="0" smtClean="0">
                <a:ea typeface="ＭＳ Ｐゴシック" pitchFamily="34" charset="-128"/>
              </a:rPr>
              <a:t>– OSHL – what happens outside the curriculum - widen competition, make sure it is inclusive for all young people not just for those who are capable</a:t>
            </a:r>
          </a:p>
          <a:p>
            <a:pPr eaLnBrk="1" hangingPunct="1">
              <a:spcBef>
                <a:spcPct val="0"/>
              </a:spcBef>
            </a:pPr>
            <a:r>
              <a:rPr lang="en-GB" altLang="en-US" dirty="0" smtClean="0">
                <a:ea typeface="ＭＳ Ｐゴシック" pitchFamily="34" charset="-128"/>
              </a:rPr>
              <a:t>Clubs can make a contribution – this is the place for coaches! Not as a substitute for teachers but to add value – stretch the most talented or just as you would if pupils were struggling with numeracy or literacy, get in extra support to add and help. Coaches can add value</a:t>
            </a:r>
            <a:endParaRPr lang="en-GB" dirty="0" smtClean="0">
              <a:latin typeface="Calibri" charset="0"/>
              <a:cs typeface="Arial" charset="0"/>
            </a:endParaRPr>
          </a:p>
        </p:txBody>
      </p:sp>
      <p:sp>
        <p:nvSpPr>
          <p:cNvPr id="4" name="Slide Number Placeholder 3"/>
          <p:cNvSpPr>
            <a:spLocks noGrp="1"/>
          </p:cNvSpPr>
          <p:nvPr>
            <p:ph type="sldNum" sz="quarter" idx="10"/>
          </p:nvPr>
        </p:nvSpPr>
        <p:spPr/>
        <p:txBody>
          <a:bodyPr/>
          <a:lstStyle/>
          <a:p>
            <a:fld id="{91E917EB-4B23-1146-BBC0-84274DA3E01E}" type="slidenum">
              <a:rPr lang="en-US" smtClean="0"/>
              <a:pPr/>
              <a:t>18</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19</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framework –</a:t>
            </a:r>
            <a:r>
              <a:rPr lang="en-GB" baseline="0" dirty="0" smtClean="0"/>
              <a:t> change in evaluation schedule – recognition that leadership and management is the driving force supporting improvement in all areas of the school  </a:t>
            </a:r>
          </a:p>
          <a:p>
            <a:endParaRPr lang="en-GB" baseline="0" dirty="0" smtClean="0"/>
          </a:p>
          <a:p>
            <a:r>
              <a:rPr lang="en-GB" baseline="0" dirty="0" smtClean="0"/>
              <a:t>Change in order of evaluation schedule</a:t>
            </a:r>
          </a:p>
          <a:p>
            <a:r>
              <a:rPr lang="en-GB" baseline="0" dirty="0" smtClean="0"/>
              <a:t>Overall effectiveness – the quality of education</a:t>
            </a:r>
          </a:p>
          <a:p>
            <a:r>
              <a:rPr lang="en-GB" baseline="0" dirty="0" smtClean="0"/>
              <a:t>Quality of leadership and management</a:t>
            </a:r>
          </a:p>
          <a:p>
            <a:r>
              <a:rPr lang="en-GB" baseline="0" dirty="0" smtClean="0"/>
              <a:t>Behaviour and safety of pupils</a:t>
            </a:r>
          </a:p>
          <a:p>
            <a:r>
              <a:rPr lang="en-GB" baseline="0" dirty="0" smtClean="0"/>
              <a:t>Quality of teaching and learning  </a:t>
            </a:r>
          </a:p>
          <a:p>
            <a:r>
              <a:rPr lang="en-GB" baseline="0" dirty="0" smtClean="0"/>
              <a:t>Achievement of pupils</a:t>
            </a:r>
          </a:p>
          <a:p>
            <a:endParaRPr lang="en-GB" dirty="0"/>
          </a:p>
        </p:txBody>
      </p:sp>
      <p:sp>
        <p:nvSpPr>
          <p:cNvPr id="4" name="Slide Number Placeholder 3"/>
          <p:cNvSpPr>
            <a:spLocks noGrp="1"/>
          </p:cNvSpPr>
          <p:nvPr>
            <p:ph type="sldNum" sz="quarter" idx="10"/>
          </p:nvPr>
        </p:nvSpPr>
        <p:spPr/>
        <p:txBody>
          <a:bodyPr/>
          <a:lstStyle/>
          <a:p>
            <a:fld id="{91E917EB-4B23-1146-BBC0-84274DA3E01E}" type="slidenum">
              <a:rPr lang="en-US" smtClean="0"/>
              <a:pPr/>
              <a:t>2</a:t>
            </a:fld>
            <a:endParaRPr lang="en-US"/>
          </a:p>
        </p:txBody>
      </p:sp>
    </p:spTree>
    <p:extLst>
      <p:ext uri="{BB962C8B-B14F-4D97-AF65-F5344CB8AC3E}">
        <p14:creationId xmlns:p14="http://schemas.microsoft.com/office/powerpoint/2010/main" val="1710998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20</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21</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smtClean="0">
              <a:latin typeface="Calibri" charset="0"/>
            </a:endParaRPr>
          </a:p>
          <a:p>
            <a:pPr>
              <a:buFontTx/>
              <a:buChar char="•"/>
            </a:pPr>
            <a:r>
              <a:rPr lang="en-GB" sz="2500" dirty="0" smtClean="0">
                <a:solidFill>
                  <a:srgbClr val="5E6A71"/>
                </a:solidFill>
                <a:latin typeface="Calibri" charset="0"/>
              </a:rPr>
              <a:t>Participation in sport can improve a huge range of positive attitudes, attributes and skills.....</a:t>
            </a:r>
            <a:r>
              <a:rPr lang="en-GB" sz="2500" dirty="0" err="1" smtClean="0">
                <a:solidFill>
                  <a:srgbClr val="5E6A71"/>
                </a:solidFill>
                <a:latin typeface="Calibri" charset="0"/>
              </a:rPr>
              <a:t>Eg</a:t>
            </a:r>
            <a:r>
              <a:rPr lang="en-GB" sz="2500" dirty="0" smtClean="0">
                <a:solidFill>
                  <a:srgbClr val="5E6A71"/>
                </a:solidFill>
                <a:latin typeface="Calibri" charset="0"/>
              </a:rPr>
              <a:t>  self esteem, confidence, discipline, humility, respect, teamwork, leadership ..... </a:t>
            </a:r>
          </a:p>
          <a:p>
            <a:pPr>
              <a:buFontTx/>
              <a:buChar char="•"/>
            </a:pPr>
            <a:r>
              <a:rPr lang="en-GB" sz="2500" dirty="0" smtClean="0">
                <a:solidFill>
                  <a:srgbClr val="5E6A71"/>
                </a:solidFill>
                <a:latin typeface="Calibri" charset="0"/>
              </a:rPr>
              <a:t>However, although participation will improve skill and health /well-being outcomes, only 10% of young people will transfer these gains into measureable school achievement outcomes without support</a:t>
            </a:r>
          </a:p>
          <a:p>
            <a:pPr>
              <a:buFontTx/>
              <a:buChar char="•"/>
            </a:pPr>
            <a:r>
              <a:rPr lang="en-GB" sz="2500" dirty="0" smtClean="0">
                <a:solidFill>
                  <a:srgbClr val="5E6A71"/>
                </a:solidFill>
                <a:latin typeface="Calibri" charset="0"/>
              </a:rPr>
              <a:t> It needs to be an explicit part of an educational journey to improve attainment for the majority of young people</a:t>
            </a:r>
          </a:p>
          <a:p>
            <a:pPr>
              <a:buFontTx/>
              <a:buChar char="•"/>
            </a:pPr>
            <a:r>
              <a:rPr lang="en-GB" sz="2500" dirty="0" smtClean="0">
                <a:solidFill>
                  <a:srgbClr val="5E6A71"/>
                </a:solidFill>
                <a:latin typeface="Calibri" charset="0"/>
              </a:rPr>
              <a:t> YST has a wealth of expertise in how schools can use PE /sport to </a:t>
            </a:r>
          </a:p>
          <a:p>
            <a:pPr lvl="1">
              <a:buFontTx/>
              <a:buChar char="•"/>
            </a:pPr>
            <a:r>
              <a:rPr lang="en-GB" sz="2500" dirty="0" smtClean="0">
                <a:solidFill>
                  <a:srgbClr val="5E6A71"/>
                </a:solidFill>
                <a:latin typeface="Calibri" charset="0"/>
              </a:rPr>
              <a:t> </a:t>
            </a:r>
            <a:r>
              <a:rPr lang="en-GB" sz="2000" dirty="0" smtClean="0">
                <a:solidFill>
                  <a:srgbClr val="5E6A71"/>
                </a:solidFill>
                <a:latin typeface="Calibri" charset="0"/>
              </a:rPr>
              <a:t>increase attainment in curriculum subjects</a:t>
            </a:r>
          </a:p>
          <a:p>
            <a:pPr lvl="1">
              <a:buFontTx/>
              <a:buChar char="•"/>
            </a:pPr>
            <a:r>
              <a:rPr lang="en-GB" sz="2000" dirty="0" smtClean="0">
                <a:solidFill>
                  <a:srgbClr val="5E6A71"/>
                </a:solidFill>
                <a:latin typeface="Calibri" charset="0"/>
              </a:rPr>
              <a:t> improve school level priorities (</a:t>
            </a:r>
            <a:r>
              <a:rPr lang="en-GB" sz="2000" dirty="0" err="1" smtClean="0">
                <a:solidFill>
                  <a:srgbClr val="5E6A71"/>
                </a:solidFill>
                <a:latin typeface="Calibri" charset="0"/>
              </a:rPr>
              <a:t>Eg</a:t>
            </a:r>
            <a:r>
              <a:rPr lang="en-GB" sz="2000" dirty="0" smtClean="0">
                <a:solidFill>
                  <a:srgbClr val="5E6A71"/>
                </a:solidFill>
                <a:latin typeface="Calibri" charset="0"/>
              </a:rPr>
              <a:t> attendance, behaviour, ethos) </a:t>
            </a:r>
          </a:p>
          <a:p>
            <a:pPr lvl="1">
              <a:buFontTx/>
              <a:buChar char="•"/>
            </a:pPr>
            <a:r>
              <a:rPr lang="en-GB" sz="2000" dirty="0" smtClean="0">
                <a:solidFill>
                  <a:srgbClr val="5E6A71"/>
                </a:solidFill>
                <a:latin typeface="Calibri" charset="0"/>
              </a:rPr>
              <a:t> use as a tool to improve achievement of targeted young people  </a:t>
            </a:r>
            <a:endParaRPr lang="en-GB" dirty="0" smtClean="0">
              <a:latin typeface="Calibri" charset="0"/>
            </a:endParaRPr>
          </a:p>
        </p:txBody>
      </p:sp>
      <p:sp>
        <p:nvSpPr>
          <p:cNvPr id="4" name="Slide Number Placeholder 3"/>
          <p:cNvSpPr>
            <a:spLocks noGrp="1"/>
          </p:cNvSpPr>
          <p:nvPr>
            <p:ph type="sldNum" sz="quarter" idx="10"/>
          </p:nvPr>
        </p:nvSpPr>
        <p:spPr/>
        <p:txBody>
          <a:bodyPr/>
          <a:lstStyle/>
          <a:p>
            <a:fld id="{91E917EB-4B23-1146-BBC0-84274DA3E01E}" type="slidenum">
              <a:rPr lang="en-US" smtClean="0"/>
              <a:pPr/>
              <a:t>22</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23</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Calibri" charset="0"/>
              </a:rPr>
              <a:t>Emphasise that local support and national support is needed for this.</a:t>
            </a:r>
          </a:p>
          <a:p>
            <a:r>
              <a:rPr lang="en-GB" dirty="0" smtClean="0">
                <a:latin typeface="Calibri" charset="0"/>
              </a:rPr>
              <a:t>YST membership will support the subject coordinator and the cluster coordinator </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91E917EB-4B23-1146-BBC0-84274DA3E01E}" type="slidenum">
              <a:rPr lang="en-US" smtClean="0"/>
              <a:pPr/>
              <a:t>24</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25</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Logos –</a:t>
            </a:r>
            <a:r>
              <a:rPr lang="en-GB" baseline="0" dirty="0" smtClean="0"/>
              <a:t>YST Certificate, SG Mark etc. </a:t>
            </a:r>
          </a:p>
          <a:p>
            <a:pPr>
              <a:defRPr/>
            </a:pPr>
            <a:endParaRPr lang="en-GB" baseline="0" dirty="0" smtClean="0"/>
          </a:p>
          <a:p>
            <a:pPr>
              <a:defRPr/>
            </a:pPr>
            <a:r>
              <a:rPr lang="en-GB" baseline="0" dirty="0" smtClean="0"/>
              <a:t>Impact </a:t>
            </a:r>
            <a:endParaRPr lang="en-GB" dirty="0"/>
          </a:p>
        </p:txBody>
      </p:sp>
      <p:sp>
        <p:nvSpPr>
          <p:cNvPr id="4" name="Slide Number Placeholder 3"/>
          <p:cNvSpPr>
            <a:spLocks noGrp="1"/>
          </p:cNvSpPr>
          <p:nvPr>
            <p:ph type="sldNum" sz="quarter" idx="10"/>
          </p:nvPr>
        </p:nvSpPr>
        <p:spPr/>
        <p:txBody>
          <a:bodyPr/>
          <a:lstStyle/>
          <a:p>
            <a:fld id="{91E917EB-4B23-1146-BBC0-84274DA3E01E}" type="slidenum">
              <a:rPr lang="en-US" smtClean="0"/>
              <a:pPr/>
              <a:t>26</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27</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28</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as with HTs Govs and SL, same diagram been produced for coaches.</a:t>
            </a:r>
          </a:p>
          <a:p>
            <a:endParaRPr lang="en-GB" dirty="0" smtClean="0"/>
          </a:p>
          <a:p>
            <a:endParaRPr lang="en-GB" dirty="0" smtClean="0"/>
          </a:p>
          <a:p>
            <a:r>
              <a:rPr lang="en-GB" dirty="0" smtClean="0"/>
              <a:t>Quality assuring coaches</a:t>
            </a:r>
          </a:p>
          <a:p>
            <a:r>
              <a:rPr lang="en-GB" dirty="0" smtClean="0"/>
              <a:t>Does this happen?</a:t>
            </a:r>
          </a:p>
          <a:p>
            <a:r>
              <a:rPr lang="en-GB" dirty="0" smtClean="0"/>
              <a:t>Who is responsible for doing this?</a:t>
            </a:r>
          </a:p>
          <a:p>
            <a:r>
              <a:rPr lang="en-GB" dirty="0" smtClean="0"/>
              <a:t>When during the process of employing the coach does this happen?</a:t>
            </a:r>
          </a:p>
          <a:p>
            <a:r>
              <a:rPr lang="en-GB" dirty="0" smtClean="0"/>
              <a:t>What is you process for quality assuring coaches?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Really important that a PD programme is implemented</a:t>
            </a:r>
          </a:p>
          <a:p>
            <a:endParaRPr lang="en-GB" dirty="0"/>
          </a:p>
        </p:txBody>
      </p:sp>
      <p:sp>
        <p:nvSpPr>
          <p:cNvPr id="4" name="Slide Number Placeholder 3"/>
          <p:cNvSpPr>
            <a:spLocks noGrp="1"/>
          </p:cNvSpPr>
          <p:nvPr>
            <p:ph type="sldNum" sz="quarter" idx="10"/>
          </p:nvPr>
        </p:nvSpPr>
        <p:spPr/>
        <p:txBody>
          <a:bodyPr/>
          <a:lstStyle/>
          <a:p>
            <a:fld id="{91E917EB-4B23-1146-BBC0-84274DA3E01E}" type="slidenum">
              <a:rPr lang="en-US" smtClean="0"/>
              <a:pPr/>
              <a:t>29</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err="1" smtClean="0"/>
              <a:t>Ofsted</a:t>
            </a:r>
            <a:r>
              <a:rPr lang="en-GB" dirty="0" smtClean="0"/>
              <a:t> update – new framework inspections will consider whether governors</a:t>
            </a:r>
            <a:r>
              <a:rPr lang="en-GB" baseline="0" dirty="0" smtClean="0"/>
              <a:t> know about the above as well as checking that Govs are carrying out their statutory duties, ensuring clarity of vision, ethos ad strategic direction, contributing to the schools self evaluation</a:t>
            </a:r>
            <a:endParaRPr lang="en-GB" dirty="0" smtClean="0"/>
          </a:p>
          <a:p>
            <a:pPr>
              <a:defRPr/>
            </a:pPr>
            <a:endParaRPr lang="en-GB" dirty="0" smtClean="0"/>
          </a:p>
          <a:p>
            <a:pPr>
              <a:defRPr/>
            </a:pPr>
            <a:r>
              <a:rPr lang="en-GB" dirty="0" smtClean="0"/>
              <a:t>In terms</a:t>
            </a:r>
            <a:r>
              <a:rPr lang="en-GB" baseline="0" dirty="0" smtClean="0"/>
              <a:t> of the SP accountability falls under leadership and management of the school</a:t>
            </a:r>
          </a:p>
          <a:p>
            <a:pPr>
              <a:defRPr/>
            </a:pPr>
            <a:endParaRPr lang="en-GB" baseline="0" dirty="0" smtClean="0"/>
          </a:p>
          <a:p>
            <a:pPr>
              <a:defRPr/>
            </a:pPr>
            <a:r>
              <a:rPr lang="en-GB" baseline="0" dirty="0" smtClean="0"/>
              <a:t>Governors are charged with finding out:</a:t>
            </a:r>
          </a:p>
          <a:p>
            <a:pPr>
              <a:defRPr/>
            </a:pPr>
            <a:endParaRPr lang="en-GB" baseline="0" dirty="0" smtClean="0"/>
          </a:p>
          <a:p>
            <a:pPr>
              <a:defRPr/>
            </a:pPr>
            <a:r>
              <a:rPr lang="en-GB" baseline="0" dirty="0" smtClean="0"/>
              <a:t>Do we have effective strategies to ensure that all our pupils are physically active and engaged in sport?</a:t>
            </a:r>
          </a:p>
          <a:p>
            <a:pPr>
              <a:defRPr/>
            </a:pPr>
            <a:r>
              <a:rPr lang="en-GB" baseline="0" dirty="0" smtClean="0"/>
              <a:t>Is it having an effect on standards?</a:t>
            </a:r>
          </a:p>
          <a:p>
            <a:pPr>
              <a:defRPr/>
            </a:pPr>
            <a:r>
              <a:rPr lang="en-GB" baseline="0" dirty="0" smtClean="0"/>
              <a:t>How much physical activity do the pupils do in the </a:t>
            </a:r>
            <a:r>
              <a:rPr lang="en-GB" baseline="0" dirty="0" err="1" smtClean="0"/>
              <a:t>the</a:t>
            </a:r>
            <a:r>
              <a:rPr lang="en-GB" baseline="0" dirty="0" smtClean="0"/>
              <a:t> school?</a:t>
            </a:r>
          </a:p>
          <a:p>
            <a:pPr>
              <a:defRPr/>
            </a:pPr>
            <a:r>
              <a:rPr lang="en-GB" baseline="0" dirty="0" smtClean="0"/>
              <a:t>How high is the quality of PE?</a:t>
            </a:r>
          </a:p>
          <a:p>
            <a:pPr>
              <a:defRPr/>
            </a:pPr>
            <a:endParaRPr lang="en-GB" baseline="0" dirty="0" smtClean="0"/>
          </a:p>
          <a:p>
            <a:pPr>
              <a:defRPr/>
            </a:pPr>
            <a:r>
              <a:rPr lang="en-GB" baseline="0" dirty="0" smtClean="0"/>
              <a:t>Could you answer these?</a:t>
            </a:r>
          </a:p>
          <a:p>
            <a:pPr>
              <a:defRPr/>
            </a:pPr>
            <a:endParaRPr lang="en-GB" baseline="0" dirty="0" smtClean="0"/>
          </a:p>
          <a:p>
            <a:pPr>
              <a:defRPr/>
            </a:pPr>
            <a:endParaRPr lang="en-GB" baseline="0" dirty="0" smtClean="0"/>
          </a:p>
          <a:p>
            <a:pPr>
              <a:defRPr/>
            </a:pPr>
            <a:endParaRPr lang="en-GB" dirty="0"/>
          </a:p>
        </p:txBody>
      </p:sp>
      <p:sp>
        <p:nvSpPr>
          <p:cNvPr id="4" name="Slide Number Placeholder 3"/>
          <p:cNvSpPr>
            <a:spLocks noGrp="1"/>
          </p:cNvSpPr>
          <p:nvPr>
            <p:ph type="sldNum" sz="quarter" idx="10"/>
          </p:nvPr>
        </p:nvSpPr>
        <p:spPr/>
        <p:txBody>
          <a:bodyPr/>
          <a:lstStyle/>
          <a:p>
            <a:fld id="{91E917EB-4B23-1146-BBC0-84274DA3E01E}" type="slidenum">
              <a:rPr lang="en-US" smtClean="0"/>
              <a:pPr/>
              <a:t>3</a:t>
            </a:fld>
            <a:endParaRPr lang="en-US"/>
          </a:p>
        </p:txBody>
      </p:sp>
    </p:spTree>
    <p:extLst>
      <p:ext uri="{BB962C8B-B14F-4D97-AF65-F5344CB8AC3E}">
        <p14:creationId xmlns:p14="http://schemas.microsoft.com/office/powerpoint/2010/main" val="171099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dirty="0" smtClean="0">
                <a:ea typeface="ＭＳ Ｐゴシック" pitchFamily="34" charset="-128"/>
              </a:rPr>
              <a:t>What does, PE, Physical Activity and</a:t>
            </a:r>
            <a:r>
              <a:rPr lang="en-GB" baseline="0" dirty="0" smtClean="0">
                <a:ea typeface="ＭＳ Ｐゴシック" pitchFamily="34" charset="-128"/>
              </a:rPr>
              <a:t> School Sport look like in your school?</a:t>
            </a:r>
          </a:p>
        </p:txBody>
      </p:sp>
      <p:sp>
        <p:nvSpPr>
          <p:cNvPr id="4" name="Slide Number Placeholder 3"/>
          <p:cNvSpPr>
            <a:spLocks noGrp="1"/>
          </p:cNvSpPr>
          <p:nvPr>
            <p:ph type="sldNum" sz="quarter" idx="10"/>
          </p:nvPr>
        </p:nvSpPr>
        <p:spPr/>
        <p:txBody>
          <a:bodyPr/>
          <a:lstStyle/>
          <a:p>
            <a:fld id="{91E917EB-4B23-1146-BBC0-84274DA3E01E}" type="slidenum">
              <a:rPr lang="en-US" smtClean="0"/>
              <a:pPr/>
              <a:t>30</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 – do they know them….how will they role model them….what do they look like….ask ….how do DMs role model them!</a:t>
            </a:r>
          </a:p>
        </p:txBody>
      </p:sp>
      <p:sp>
        <p:nvSpPr>
          <p:cNvPr id="4" name="Slide Number Placeholder 3"/>
          <p:cNvSpPr>
            <a:spLocks noGrp="1"/>
          </p:cNvSpPr>
          <p:nvPr>
            <p:ph type="sldNum" sz="quarter" idx="10"/>
          </p:nvPr>
        </p:nvSpPr>
        <p:spPr/>
        <p:txBody>
          <a:bodyPr/>
          <a:lstStyle/>
          <a:p>
            <a:fld id="{91E917EB-4B23-1146-BBC0-84274DA3E01E}" type="slidenum">
              <a:rPr lang="en-US" smtClean="0"/>
              <a:pPr/>
              <a:t>31</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err="1" smtClean="0"/>
              <a:t>Ofsted</a:t>
            </a:r>
            <a:r>
              <a:rPr lang="en-GB" dirty="0" smtClean="0"/>
              <a:t> will consider the schools effectiveness in using the premium through meeting with school leaders and governors, observing PE lessons and extra curricular sessions and listening to pupils and through reviewing the school website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a:defRPr/>
            </a:pPr>
            <a:r>
              <a:rPr lang="en-GB" dirty="0" smtClean="0"/>
              <a:t>This is what </a:t>
            </a:r>
            <a:r>
              <a:rPr lang="en-GB" dirty="0" err="1" smtClean="0"/>
              <a:t>Ofsted</a:t>
            </a:r>
            <a:r>
              <a:rPr lang="en-GB" dirty="0" smtClean="0"/>
              <a:t> will look at in terms of the SP</a:t>
            </a:r>
          </a:p>
          <a:p>
            <a:pPr>
              <a:defRPr/>
            </a:pPr>
            <a:endParaRPr lang="en-GB" dirty="0" smtClean="0"/>
          </a:p>
          <a:p>
            <a:pPr>
              <a:defRPr/>
            </a:pPr>
            <a:endParaRPr lang="en-GB" dirty="0" smtClean="0"/>
          </a:p>
          <a:p>
            <a:pPr>
              <a:defRPr/>
            </a:pPr>
            <a:r>
              <a:rPr lang="en-GB" dirty="0" smtClean="0"/>
              <a:t>Evidence Trail,</a:t>
            </a:r>
            <a:r>
              <a:rPr lang="en-GB" baseline="0" dirty="0" smtClean="0"/>
              <a:t> impact on groups</a:t>
            </a:r>
          </a:p>
          <a:p>
            <a:pPr>
              <a:defRPr/>
            </a:pPr>
            <a:endParaRPr lang="en-GB" baseline="0" dirty="0" smtClean="0"/>
          </a:p>
          <a:p>
            <a:pPr>
              <a:defRPr/>
            </a:pPr>
            <a:r>
              <a:rPr lang="en-GB" baseline="0" dirty="0" smtClean="0"/>
              <a:t>Money is now coming through health so there is a shift in focus. </a:t>
            </a:r>
          </a:p>
          <a:p>
            <a:pPr>
              <a:defRPr/>
            </a:pPr>
            <a:r>
              <a:rPr lang="en-GB" baseline="0" dirty="0" smtClean="0"/>
              <a:t>We now need to consider the health and well being / physical activity element and how sport premium monies should be used to develop this in your schools</a:t>
            </a:r>
            <a:endParaRPr lang="en-GB" dirty="0"/>
          </a:p>
        </p:txBody>
      </p:sp>
      <p:sp>
        <p:nvSpPr>
          <p:cNvPr id="4" name="Slide Number Placeholder 3"/>
          <p:cNvSpPr>
            <a:spLocks noGrp="1"/>
          </p:cNvSpPr>
          <p:nvPr>
            <p:ph type="sldNum" sz="quarter" idx="10"/>
          </p:nvPr>
        </p:nvSpPr>
        <p:spPr/>
        <p:txBody>
          <a:bodyPr/>
          <a:lstStyle/>
          <a:p>
            <a:fld id="{91E917EB-4B23-1146-BBC0-84274DA3E01E}" type="slidenum">
              <a:rPr lang="en-US" smtClean="0"/>
              <a:pPr/>
              <a:t>4</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Reference</a:t>
            </a:r>
            <a:r>
              <a:rPr lang="en-GB" baseline="0" dirty="0" smtClean="0"/>
              <a:t> any self review they have done prior to attending – that this is an opportunity to ask questions and network and begin to start considering how they work locally.</a:t>
            </a:r>
            <a:endParaRPr lang="en-GB" dirty="0"/>
          </a:p>
        </p:txBody>
      </p:sp>
      <p:sp>
        <p:nvSpPr>
          <p:cNvPr id="4" name="Slide Number Placeholder 3"/>
          <p:cNvSpPr>
            <a:spLocks noGrp="1"/>
          </p:cNvSpPr>
          <p:nvPr>
            <p:ph type="sldNum" sz="quarter" idx="10"/>
          </p:nvPr>
        </p:nvSpPr>
        <p:spPr/>
        <p:txBody>
          <a:bodyPr/>
          <a:lstStyle/>
          <a:p>
            <a:fld id="{91E917EB-4B23-1146-BBC0-84274DA3E01E}" type="slidenum">
              <a:rPr lang="en-US" smtClean="0"/>
              <a:pPr/>
              <a:t>5</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Prime Minister David Cameron announced on Saturday a renewed package of funding for PE and school sport. This follows months (if not years) of campaigning for the importance of PE and school sport, and you will have seen that we commented on this being a </a:t>
            </a:r>
            <a:r>
              <a:rPr lang="ja-JP" altLang="en-US" smtClean="0">
                <a:latin typeface="Calibri" charset="0"/>
              </a:rPr>
              <a:t>‘</a:t>
            </a:r>
            <a:r>
              <a:rPr lang="en-US" altLang="ja-JP" dirty="0" smtClean="0">
                <a:latin typeface="Calibri" charset="0"/>
              </a:rPr>
              <a:t>landmark day</a:t>
            </a:r>
            <a:r>
              <a:rPr lang="ja-JP" altLang="en-US" smtClean="0">
                <a:latin typeface="Calibri" charset="0"/>
              </a:rPr>
              <a:t>’</a:t>
            </a:r>
            <a:r>
              <a:rPr lang="en-US" altLang="ja-JP" dirty="0" smtClean="0">
                <a:latin typeface="Calibri" charset="0"/>
              </a:rPr>
              <a:t>.  There are many reasons why…</a:t>
            </a:r>
          </a:p>
          <a:p>
            <a:endParaRPr lang="en-US" dirty="0" smtClean="0">
              <a:latin typeface="Calibri" charset="0"/>
            </a:endParaRPr>
          </a:p>
          <a:p>
            <a:r>
              <a:rPr lang="en-US" dirty="0" smtClean="0">
                <a:latin typeface="Calibri" charset="0"/>
              </a:rPr>
              <a:t>Through a new </a:t>
            </a:r>
            <a:r>
              <a:rPr lang="ja-JP" altLang="en-US" smtClean="0">
                <a:latin typeface="Calibri" charset="0"/>
              </a:rPr>
              <a:t>‘</a:t>
            </a:r>
            <a:r>
              <a:rPr lang="en-US" altLang="ja-JP" dirty="0" smtClean="0">
                <a:latin typeface="Calibri" charset="0"/>
              </a:rPr>
              <a:t>Sport Premium</a:t>
            </a:r>
            <a:r>
              <a:rPr lang="ja-JP" altLang="en-US" smtClean="0">
                <a:latin typeface="Calibri" charset="0"/>
              </a:rPr>
              <a:t>’</a:t>
            </a:r>
            <a:r>
              <a:rPr lang="en-US" altLang="ja-JP" dirty="0" smtClean="0">
                <a:latin typeface="Calibri" charset="0"/>
              </a:rPr>
              <a:t> the Government is providing </a:t>
            </a:r>
            <a:r>
              <a:rPr lang="en-US" altLang="ja-JP" b="1" dirty="0" smtClean="0">
                <a:latin typeface="Calibri" charset="0"/>
              </a:rPr>
              <a:t>£150 million in each of the next two years </a:t>
            </a:r>
            <a:r>
              <a:rPr lang="en-US" altLang="ja-JP" dirty="0" smtClean="0">
                <a:latin typeface="Calibri" charset="0"/>
              </a:rPr>
              <a:t>to support the delivery of PE and sport in primary schools. </a:t>
            </a:r>
            <a:endParaRPr lang="en-GB" altLang="ja-JP" dirty="0" smtClean="0">
              <a:latin typeface="Calibri" charset="0"/>
            </a:endParaRPr>
          </a:p>
          <a:p>
            <a:r>
              <a:rPr lang="en-GB" dirty="0" smtClean="0">
                <a:latin typeface="Calibri" charset="0"/>
              </a:rPr>
              <a:t> </a:t>
            </a:r>
          </a:p>
          <a:p>
            <a:r>
              <a:rPr lang="en-US" dirty="0" smtClean="0">
                <a:latin typeface="Calibri" charset="0"/>
              </a:rPr>
              <a:t>This funding will be </a:t>
            </a:r>
            <a:r>
              <a:rPr lang="en-US" b="1" dirty="0" smtClean="0">
                <a:latin typeface="Calibri" charset="0"/>
              </a:rPr>
              <a:t>ring fenced</a:t>
            </a:r>
            <a:r>
              <a:rPr lang="en-US" dirty="0" smtClean="0">
                <a:latin typeface="Calibri" charset="0"/>
              </a:rPr>
              <a:t>, and will be allocated directly to primary schools across England, providing them with dedicated resource to buy in invaluable expertise and support.  </a:t>
            </a:r>
          </a:p>
          <a:p>
            <a:endParaRPr lang="en-US" dirty="0" smtClean="0">
              <a:latin typeface="Calibri" charset="0"/>
            </a:endParaRPr>
          </a:p>
          <a:p>
            <a:r>
              <a:rPr lang="en-US" dirty="0" smtClean="0">
                <a:latin typeface="Calibri" charset="0"/>
              </a:rPr>
              <a:t>Whilst primary schools will be able to determine what they believe to be the most appropriate use of this funding, it is </a:t>
            </a:r>
            <a:r>
              <a:rPr lang="en-US" b="1" dirty="0" smtClean="0">
                <a:latin typeface="Calibri" charset="0"/>
              </a:rPr>
              <a:t>important to </a:t>
            </a:r>
            <a:r>
              <a:rPr lang="en-US" b="1" dirty="0" err="1" smtClean="0">
                <a:latin typeface="Calibri" charset="0"/>
              </a:rPr>
              <a:t>recognise</a:t>
            </a:r>
            <a:r>
              <a:rPr lang="en-US" b="1" dirty="0" smtClean="0">
                <a:latin typeface="Calibri" charset="0"/>
              </a:rPr>
              <a:t> that groups of schools will also be free to </a:t>
            </a:r>
            <a:r>
              <a:rPr lang="ja-JP" altLang="en-US" b="1" smtClean="0">
                <a:latin typeface="Calibri" charset="0"/>
              </a:rPr>
              <a:t>‘</a:t>
            </a:r>
            <a:r>
              <a:rPr lang="en-US" altLang="ja-JP" b="1" dirty="0" smtClean="0">
                <a:latin typeface="Calibri" charset="0"/>
              </a:rPr>
              <a:t>pool</a:t>
            </a:r>
            <a:r>
              <a:rPr lang="ja-JP" altLang="en-US" b="1" smtClean="0">
                <a:latin typeface="Calibri" charset="0"/>
              </a:rPr>
              <a:t>’</a:t>
            </a:r>
            <a:r>
              <a:rPr lang="en-US" altLang="ja-JP" b="1" dirty="0" smtClean="0">
                <a:latin typeface="Calibri" charset="0"/>
              </a:rPr>
              <a:t> their Sports Premium funding to ensure the greatest possible impact</a:t>
            </a:r>
            <a:r>
              <a:rPr lang="en-US" altLang="ja-JP" dirty="0" smtClean="0">
                <a:latin typeface="Calibri" charset="0"/>
              </a:rPr>
              <a:t>.  </a:t>
            </a:r>
          </a:p>
          <a:p>
            <a:endParaRPr lang="en-US" dirty="0" smtClean="0">
              <a:latin typeface="Calibri" charset="0"/>
            </a:endParaRPr>
          </a:p>
          <a:p>
            <a:r>
              <a:rPr lang="en-US" dirty="0" smtClean="0">
                <a:latin typeface="Calibri" charset="0"/>
              </a:rPr>
              <a:t>Funding will be allocated through a </a:t>
            </a:r>
            <a:r>
              <a:rPr lang="en-US" b="1" dirty="0" smtClean="0">
                <a:latin typeface="Calibri" charset="0"/>
              </a:rPr>
              <a:t>lump sum for each school and a per-pupil top-up mechanism </a:t>
            </a:r>
            <a:r>
              <a:rPr lang="en-US" dirty="0" smtClean="0">
                <a:latin typeface="Calibri" charset="0"/>
              </a:rPr>
              <a:t>- a typical primary school with 250 pupils will receive around £9,250 each year. </a:t>
            </a:r>
            <a:endParaRPr lang="en-GB" dirty="0" smtClean="0">
              <a:latin typeface="Calibri" charset="0"/>
            </a:endParaRPr>
          </a:p>
          <a:p>
            <a:r>
              <a:rPr lang="en-GB" dirty="0" smtClean="0">
                <a:latin typeface="Calibri" charset="0"/>
              </a:rPr>
              <a:t> </a:t>
            </a:r>
          </a:p>
          <a:p>
            <a:r>
              <a:rPr lang="en-GB" dirty="0" smtClean="0">
                <a:latin typeface="Calibri" charset="0"/>
              </a:rPr>
              <a:t>In order to ensure all young people have access to high quality PE, schools will be required to </a:t>
            </a:r>
            <a:r>
              <a:rPr lang="en-GB" b="1" dirty="0" smtClean="0">
                <a:latin typeface="Calibri" charset="0"/>
              </a:rPr>
              <a:t>publish details of their sporting provision </a:t>
            </a:r>
            <a:r>
              <a:rPr lang="en-GB" dirty="0" smtClean="0">
                <a:latin typeface="Calibri" charset="0"/>
              </a:rPr>
              <a:t>on their websites. </a:t>
            </a:r>
          </a:p>
          <a:p>
            <a:endParaRPr lang="en-GB" dirty="0" smtClean="0">
              <a:latin typeface="Calibri" charset="0"/>
            </a:endParaRPr>
          </a:p>
          <a:p>
            <a:r>
              <a:rPr lang="en-GB" dirty="0" smtClean="0">
                <a:latin typeface="Calibri" charset="0"/>
              </a:rPr>
              <a:t>Guidance will also be provided to </a:t>
            </a:r>
            <a:r>
              <a:rPr lang="en-GB" b="1" dirty="0" err="1" smtClean="0">
                <a:latin typeface="Calibri" charset="0"/>
              </a:rPr>
              <a:t>Ofsted</a:t>
            </a:r>
            <a:r>
              <a:rPr lang="en-GB" dirty="0" smtClean="0">
                <a:latin typeface="Calibri" charset="0"/>
              </a:rPr>
              <a:t> inspectors to ensure they give PE and sport high priority when assessing the overall provision offered by schools. This guidance will direct inspectors to assess how well schools have used their Sport Premium funding to improve the quality and breadth of PE school sport and increase participation in both. Crucially, one year on from this announcement, </a:t>
            </a:r>
            <a:r>
              <a:rPr lang="en-GB" b="1" dirty="0" err="1" smtClean="0">
                <a:latin typeface="Calibri" charset="0"/>
              </a:rPr>
              <a:t>Ofsted</a:t>
            </a:r>
            <a:r>
              <a:rPr lang="en-GB" b="1" dirty="0" smtClean="0">
                <a:latin typeface="Calibri" charset="0"/>
              </a:rPr>
              <a:t> will carry out a survey </a:t>
            </a:r>
            <a:r>
              <a:rPr lang="en-GB" dirty="0" smtClean="0">
                <a:latin typeface="Calibri" charset="0"/>
              </a:rPr>
              <a:t>reporting on the impact of the new funding and holding schools to account on how they have spent their Sport Premium money. </a:t>
            </a:r>
          </a:p>
          <a:p>
            <a:r>
              <a:rPr lang="en-GB" dirty="0" smtClean="0">
                <a:latin typeface="Calibri" charset="0"/>
              </a:rPr>
              <a:t> </a:t>
            </a:r>
          </a:p>
          <a:p>
            <a:r>
              <a:rPr lang="en-GB" dirty="0" smtClean="0">
                <a:latin typeface="Calibri" charset="0"/>
              </a:rPr>
              <a:t>In addition to the Sport Premium funding, the Prime Minister announced a series of measures designed to enhance the delivery of PE and school sport, and provide a lasting sporting legacy from the London 2012 Olympic and </a:t>
            </a:r>
            <a:r>
              <a:rPr lang="en-GB" dirty="0" err="1" smtClean="0">
                <a:latin typeface="Calibri" charset="0"/>
              </a:rPr>
              <a:t>Paralympic</a:t>
            </a:r>
            <a:r>
              <a:rPr lang="en-GB" dirty="0" smtClean="0">
                <a:latin typeface="Calibri" charset="0"/>
              </a:rPr>
              <a:t> Games. These include:</a:t>
            </a:r>
          </a:p>
          <a:p>
            <a:r>
              <a:rPr lang="en-GB" dirty="0" smtClean="0">
                <a:latin typeface="Calibri" charset="0"/>
              </a:rPr>
              <a:t> </a:t>
            </a:r>
          </a:p>
          <a:p>
            <a:r>
              <a:rPr lang="en-GB" dirty="0" smtClean="0">
                <a:latin typeface="Calibri" charset="0"/>
              </a:rPr>
              <a:t>·         Renewed funding from the Department for Education for the Young Ambassadors programme </a:t>
            </a:r>
          </a:p>
          <a:p>
            <a:r>
              <a:rPr lang="en-GB" dirty="0" smtClean="0">
                <a:latin typeface="Calibri" charset="0"/>
              </a:rPr>
              <a:t>·         Reform of initial teacher training (ITT) in order to develop expertise in the delivery of PE in primary schools  </a:t>
            </a:r>
          </a:p>
          <a:p>
            <a:r>
              <a:rPr lang="en-GB" dirty="0" smtClean="0">
                <a:latin typeface="Calibri" charset="0"/>
              </a:rPr>
              <a:t>·         Funding for the Department for Education for (as yet unspecified) coaching and volunteering programmes, and those designed to improve the delivery of sport for young people with a disability</a:t>
            </a:r>
          </a:p>
          <a:p>
            <a:r>
              <a:rPr lang="en-GB" dirty="0" smtClean="0">
                <a:latin typeface="Calibri" charset="0"/>
              </a:rPr>
              <a:t>·         £1.5 million of funding from Sport England to allow County Sports Partnerships to support national governing bodies of sport to provide specialist sports coaching in schools</a:t>
            </a:r>
          </a:p>
          <a:p>
            <a:r>
              <a:rPr lang="en-GB" dirty="0" smtClean="0">
                <a:latin typeface="Calibri" charset="0"/>
              </a:rPr>
              <a:t> </a:t>
            </a:r>
          </a:p>
          <a:p>
            <a:r>
              <a:rPr lang="en-GB" dirty="0" smtClean="0">
                <a:latin typeface="Calibri" charset="0"/>
              </a:rPr>
              <a:t>We have been championing the need for greater investment in primary school PE and school sport provision, and this has to be seen as welcome news.  However, if this funding is to reach every young person it is important to recognise that schools will need support in how to maximise its impact. Funding will need to be used in a way that makes high quality PE and sport sustainable, and embeds both within school life. Primary schools in particular will need support to achieve this.</a:t>
            </a:r>
          </a:p>
          <a:p>
            <a:endParaRPr lang="en-GB" dirty="0" smtClean="0">
              <a:latin typeface="Calibri" charset="0"/>
            </a:endParaRPr>
          </a:p>
          <a:p>
            <a:r>
              <a:rPr lang="en-GB" dirty="0" smtClean="0">
                <a:latin typeface="Calibri" charset="0"/>
              </a:rPr>
              <a:t>There are a number of significant opportunities within this announcement, and our collective challenge now is to make sure that we are as well placed as possible to support primary schools, and ensure that this considerable investment has lasting impact on young children.</a:t>
            </a:r>
            <a:endParaRPr lang="en-GB" dirty="0">
              <a:latin typeface="Calibri" charset="0"/>
            </a:endParaRPr>
          </a:p>
        </p:txBody>
      </p:sp>
      <p:sp>
        <p:nvSpPr>
          <p:cNvPr id="4" name="Slide Number Placeholder 3"/>
          <p:cNvSpPr>
            <a:spLocks noGrp="1"/>
          </p:cNvSpPr>
          <p:nvPr>
            <p:ph type="sldNum" sz="quarter" idx="10"/>
          </p:nvPr>
        </p:nvSpPr>
        <p:spPr/>
        <p:txBody>
          <a:bodyPr/>
          <a:lstStyle/>
          <a:p>
            <a:fld id="{91E917EB-4B23-1146-BBC0-84274DA3E01E}" type="slidenum">
              <a:rPr lang="en-US" smtClean="0"/>
              <a:pPr/>
              <a:t>6</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E917EB-4B23-1146-BBC0-84274DA3E01E}" type="slidenum">
              <a:rPr lang="en-US" smtClean="0"/>
              <a:pPr/>
              <a:t>7</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91E917EB-4B23-1146-BBC0-84274DA3E01E}" type="slidenum">
              <a:rPr lang="en-US" smtClean="0"/>
              <a:pPr/>
              <a:t>8</a:t>
            </a:fld>
            <a:endParaRPr lang="en-US"/>
          </a:p>
        </p:txBody>
      </p:sp>
    </p:spTree>
    <p:extLst>
      <p:ext uri="{BB962C8B-B14F-4D97-AF65-F5344CB8AC3E}">
        <p14:creationId xmlns:p14="http://schemas.microsoft.com/office/powerpoint/2010/main" val="1682529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Schools must spend the additional funding on improving their provision of PE, sport and physical activity, but they will have the freedom to choose how they do this.</a:t>
            </a:r>
          </a:p>
        </p:txBody>
      </p:sp>
      <p:sp>
        <p:nvSpPr>
          <p:cNvPr id="4" name="Slide Number Placeholder 3"/>
          <p:cNvSpPr>
            <a:spLocks noGrp="1"/>
          </p:cNvSpPr>
          <p:nvPr>
            <p:ph type="sldNum" sz="quarter" idx="10"/>
          </p:nvPr>
        </p:nvSpPr>
        <p:spPr/>
        <p:txBody>
          <a:bodyPr/>
          <a:lstStyle/>
          <a:p>
            <a:fld id="{91E917EB-4B23-1146-BBC0-84274DA3E01E}" type="slidenum">
              <a:rPr lang="en-US" smtClean="0"/>
              <a:pPr/>
              <a:t>9</a:t>
            </a:fld>
            <a:endParaRPr lang="en-US"/>
          </a:p>
        </p:txBody>
      </p:sp>
    </p:spTree>
    <p:extLst>
      <p:ext uri="{BB962C8B-B14F-4D97-AF65-F5344CB8AC3E}">
        <p14:creationId xmlns:p14="http://schemas.microsoft.com/office/powerpoint/2010/main" val="168252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0B6D02A-8314-DE41-96D5-A30EEC4B48EF}"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57509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0B6D02A-8314-DE41-96D5-A30EEC4B48EF}"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156050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0B6D02A-8314-DE41-96D5-A30EEC4B48EF}"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2514525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0B6D02A-8314-DE41-96D5-A30EEC4B48EF}"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321208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0B6D02A-8314-DE41-96D5-A30EEC4B48EF}"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66258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0B6D02A-8314-DE41-96D5-A30EEC4B48EF}"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13074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0B6D02A-8314-DE41-96D5-A30EEC4B48EF}" type="datetimeFigureOut">
              <a:rPr lang="en-US" smtClean="0"/>
              <a:pPr/>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8791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0B6D02A-8314-DE41-96D5-A30EEC4B48EF}" type="datetimeFigureOut">
              <a:rPr lang="en-US" smtClean="0"/>
              <a:pPr/>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183348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6D02A-8314-DE41-96D5-A30EEC4B48EF}" type="datetimeFigureOut">
              <a:rPr lang="en-US" smtClean="0"/>
              <a:pPr/>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339644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0B6D02A-8314-DE41-96D5-A30EEC4B48EF}"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341631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0B6D02A-8314-DE41-96D5-A30EEC4B48EF}"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9DE34-C0A2-124C-8909-B86EEA562EA7}" type="slidenum">
              <a:rPr lang="en-US" smtClean="0"/>
              <a:pPr/>
              <a:t>‹#›</a:t>
            </a:fld>
            <a:endParaRPr lang="en-US"/>
          </a:p>
        </p:txBody>
      </p:sp>
    </p:spTree>
    <p:extLst>
      <p:ext uri="{BB962C8B-B14F-4D97-AF65-F5344CB8AC3E}">
        <p14:creationId xmlns:p14="http://schemas.microsoft.com/office/powerpoint/2010/main" val="257803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6D02A-8314-DE41-96D5-A30EEC4B48EF}" type="datetimeFigureOut">
              <a:rPr lang="en-US" smtClean="0"/>
              <a:pPr/>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9DE34-C0A2-124C-8909-B86EEA562EA7}" type="slidenum">
              <a:rPr lang="en-US" smtClean="0"/>
              <a:pPr/>
              <a:t>‹#›</a:t>
            </a:fld>
            <a:endParaRPr lang="en-US"/>
          </a:p>
        </p:txBody>
      </p:sp>
    </p:spTree>
    <p:extLst>
      <p:ext uri="{BB962C8B-B14F-4D97-AF65-F5344CB8AC3E}">
        <p14:creationId xmlns:p14="http://schemas.microsoft.com/office/powerpoint/2010/main" val="328675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youtube.com/watch?v=R8PIXqp3Jp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ments for YST presentation - intro slide 11-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Elements for YST presentation - logo backs option 3 test v2 p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18130" y="4243119"/>
            <a:ext cx="8332170" cy="1569660"/>
          </a:xfrm>
          <a:prstGeom prst="rect">
            <a:avLst/>
          </a:prstGeom>
          <a:noFill/>
        </p:spPr>
        <p:txBody>
          <a:bodyPr wrap="square" rtlCol="0" anchor="ctr">
            <a:spAutoFit/>
          </a:bodyPr>
          <a:lstStyle/>
          <a:p>
            <a:pPr algn="ctr"/>
            <a:r>
              <a:rPr lang="en-GB" sz="4800" dirty="0" smtClean="0">
                <a:solidFill>
                  <a:schemeClr val="bg1"/>
                </a:solidFill>
              </a:rPr>
              <a:t>Maximising the Sport Premium Funding</a:t>
            </a:r>
            <a:endParaRPr lang="en-US" sz="4000" dirty="0">
              <a:solidFill>
                <a:schemeClr val="bg1"/>
              </a:solidFill>
              <a:latin typeface="Arial"/>
              <a:cs typeface="Arial"/>
            </a:endParaRPr>
          </a:p>
        </p:txBody>
      </p:sp>
    </p:spTree>
    <p:extLst>
      <p:ext uri="{BB962C8B-B14F-4D97-AF65-F5344CB8AC3E}">
        <p14:creationId xmlns:p14="http://schemas.microsoft.com/office/powerpoint/2010/main" val="1895597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6"/>
          <p:cNvSpPr txBox="1">
            <a:spLocks noChangeArrowheads="1"/>
          </p:cNvSpPr>
          <p:nvPr/>
        </p:nvSpPr>
        <p:spPr bwMode="auto">
          <a:xfrm>
            <a:off x="488950" y="151784"/>
            <a:ext cx="8350250" cy="708025"/>
          </a:xfrm>
          <a:prstGeom prst="rect">
            <a:avLst/>
          </a:prstGeom>
          <a:noFill/>
          <a:ln w="9525">
            <a:noFill/>
            <a:miter lim="800000"/>
            <a:headEnd/>
            <a:tailEnd/>
          </a:ln>
        </p:spPr>
        <p:txBody>
          <a:bodyPr>
            <a:spAutoFit/>
          </a:bodyPr>
          <a:lstStyle/>
          <a:p>
            <a:r>
              <a:rPr lang="en-US" sz="4000" b="1" dirty="0">
                <a:solidFill>
                  <a:srgbClr val="0070C0"/>
                </a:solidFill>
              </a:rPr>
              <a:t>PE and school sport</a:t>
            </a:r>
          </a:p>
        </p:txBody>
      </p:sp>
      <p:sp>
        <p:nvSpPr>
          <p:cNvPr id="6" name="TextBox 4"/>
          <p:cNvSpPr txBox="1">
            <a:spLocks noChangeArrowheads="1"/>
          </p:cNvSpPr>
          <p:nvPr/>
        </p:nvSpPr>
        <p:spPr bwMode="auto">
          <a:xfrm>
            <a:off x="693667" y="1312754"/>
            <a:ext cx="7858125" cy="3539430"/>
          </a:xfrm>
          <a:prstGeom prst="rect">
            <a:avLst/>
          </a:prstGeom>
          <a:noFill/>
          <a:ln w="9525">
            <a:noFill/>
            <a:miter lim="800000"/>
            <a:headEnd/>
            <a:tailEnd/>
          </a:ln>
        </p:spPr>
        <p:txBody>
          <a:bodyPr>
            <a:spAutoFit/>
          </a:bodyPr>
          <a:lstStyle/>
          <a:p>
            <a:r>
              <a:rPr lang="en-GB" sz="3200" b="1" dirty="0" smtClean="0"/>
              <a:t>VISION </a:t>
            </a:r>
          </a:p>
          <a:p>
            <a:endParaRPr lang="en-GB" sz="3200" dirty="0" smtClean="0"/>
          </a:p>
          <a:p>
            <a:r>
              <a:rPr lang="en-GB" sz="3200" i="1" dirty="0" smtClean="0"/>
              <a:t>All pupils leaving primary school physically literate and with the knowledge, skills and motivation necessary to equip them for a healthy lifestyle and lifelong participation in physical activity and sport.</a:t>
            </a:r>
            <a:endParaRPr lang="en-GB" sz="3200" dirty="0"/>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6"/>
          <p:cNvSpPr txBox="1">
            <a:spLocks noChangeArrowheads="1"/>
          </p:cNvSpPr>
          <p:nvPr/>
        </p:nvSpPr>
        <p:spPr bwMode="auto">
          <a:xfrm>
            <a:off x="488950" y="151784"/>
            <a:ext cx="8350250" cy="708025"/>
          </a:xfrm>
          <a:prstGeom prst="rect">
            <a:avLst/>
          </a:prstGeom>
          <a:noFill/>
          <a:ln w="9525">
            <a:noFill/>
            <a:miter lim="800000"/>
            <a:headEnd/>
            <a:tailEnd/>
          </a:ln>
        </p:spPr>
        <p:txBody>
          <a:bodyPr>
            <a:spAutoFit/>
          </a:bodyPr>
          <a:lstStyle/>
          <a:p>
            <a:r>
              <a:rPr lang="en-US" sz="4000" b="1" dirty="0">
                <a:solidFill>
                  <a:srgbClr val="0070C0"/>
                </a:solidFill>
              </a:rPr>
              <a:t>PE and school sport</a:t>
            </a:r>
          </a:p>
        </p:txBody>
      </p:sp>
      <p:sp>
        <p:nvSpPr>
          <p:cNvPr id="7" name="TextBox 4"/>
          <p:cNvSpPr txBox="1">
            <a:spLocks noChangeArrowheads="1"/>
          </p:cNvSpPr>
          <p:nvPr/>
        </p:nvSpPr>
        <p:spPr bwMode="auto">
          <a:xfrm>
            <a:off x="312757" y="1091821"/>
            <a:ext cx="8220075" cy="5201424"/>
          </a:xfrm>
          <a:prstGeom prst="rect">
            <a:avLst/>
          </a:prstGeom>
          <a:noFill/>
          <a:ln w="9525">
            <a:noFill/>
            <a:miter lim="800000"/>
            <a:headEnd/>
            <a:tailEnd/>
          </a:ln>
        </p:spPr>
        <p:txBody>
          <a:bodyPr wrap="square">
            <a:spAutoFit/>
          </a:bodyPr>
          <a:lstStyle/>
          <a:p>
            <a:r>
              <a:rPr lang="en-GB" sz="2800" b="1" dirty="0" smtClean="0"/>
              <a:t>We would expect indicators of such improvement to include:</a:t>
            </a:r>
          </a:p>
          <a:p>
            <a:endParaRPr lang="en-GB" sz="2400" dirty="0" smtClean="0"/>
          </a:p>
          <a:p>
            <a:r>
              <a:rPr lang="en-GB" sz="2400" dirty="0" smtClean="0"/>
              <a:t>•     </a:t>
            </a:r>
            <a:r>
              <a:rPr lang="en-GB" sz="2800" dirty="0" smtClean="0"/>
              <a:t> the engagement of </a:t>
            </a:r>
            <a:r>
              <a:rPr lang="en-GB" sz="2800" u="sng" dirty="0" smtClean="0"/>
              <a:t>all</a:t>
            </a:r>
            <a:r>
              <a:rPr lang="en-GB" sz="2800" dirty="0" smtClean="0"/>
              <a:t> pupils in regular physical activity – kick-starting healthy active lifestyles</a:t>
            </a:r>
          </a:p>
          <a:p>
            <a:r>
              <a:rPr lang="en-GB" sz="2800" dirty="0" smtClean="0"/>
              <a:t>•      the profile of PE and sport being raised across the school as a tool for whole school improvement</a:t>
            </a:r>
          </a:p>
          <a:p>
            <a:r>
              <a:rPr lang="en-GB" sz="2800" dirty="0" smtClean="0"/>
              <a:t>•      increased confidence, knowledge and skills of all staff in teaching PE and sport</a:t>
            </a:r>
          </a:p>
          <a:p>
            <a:r>
              <a:rPr lang="en-GB" sz="2800" dirty="0" smtClean="0"/>
              <a:t>•      broader experience of a range of sports and activities offered to all pupils</a:t>
            </a:r>
          </a:p>
          <a:p>
            <a:r>
              <a:rPr lang="en-GB" sz="2800" dirty="0" smtClean="0"/>
              <a:t>•      increased participation in competitive sport</a:t>
            </a:r>
            <a:endParaRPr lang="en-GB" sz="2800" dirty="0"/>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95467" y="163773"/>
            <a:ext cx="8349093" cy="707886"/>
          </a:xfrm>
          <a:prstGeom prst="rect">
            <a:avLst/>
          </a:prstGeom>
          <a:noFill/>
        </p:spPr>
        <p:txBody>
          <a:bodyPr wrap="square" rtlCol="0">
            <a:spAutoFit/>
          </a:bodyPr>
          <a:lstStyle/>
          <a:p>
            <a:r>
              <a:rPr lang="en-US" sz="4000" b="1" dirty="0">
                <a:solidFill>
                  <a:srgbClr val="0070C0"/>
                </a:solidFill>
                <a:latin typeface="Arial"/>
                <a:cs typeface="Arial"/>
              </a:rPr>
              <a:t>Ofsted report – Primary</a:t>
            </a:r>
          </a:p>
        </p:txBody>
      </p:sp>
      <p:sp>
        <p:nvSpPr>
          <p:cNvPr id="8" name="TextBox 7"/>
          <p:cNvSpPr txBox="1"/>
          <p:nvPr/>
        </p:nvSpPr>
        <p:spPr>
          <a:xfrm>
            <a:off x="741126" y="1685668"/>
            <a:ext cx="7858125" cy="1323439"/>
          </a:xfrm>
          <a:prstGeom prst="rect">
            <a:avLst/>
          </a:prstGeom>
          <a:noFill/>
        </p:spPr>
        <p:txBody>
          <a:bodyPr wrap="square" rtlCol="0">
            <a:spAutoFit/>
          </a:bodyPr>
          <a:lstStyle/>
          <a:p>
            <a:pPr marL="342900" indent="-342900" eaLnBrk="0" hangingPunct="0">
              <a:buFont typeface="Arial"/>
              <a:buChar char="•"/>
              <a:defRPr/>
            </a:pPr>
            <a:r>
              <a:rPr lang="en-US" sz="4000" dirty="0">
                <a:solidFill>
                  <a:srgbClr val="424D57"/>
                </a:solidFill>
                <a:latin typeface="Arial" pitchFamily="34" charset="0"/>
                <a:cs typeface="Arial" pitchFamily="34" charset="0"/>
              </a:rPr>
              <a:t>PE is generally in good health, </a:t>
            </a:r>
            <a:r>
              <a:rPr lang="en-US" sz="4000" dirty="0">
                <a:solidFill>
                  <a:srgbClr val="FF0000"/>
                </a:solidFill>
                <a:latin typeface="Arial" pitchFamily="34" charset="0"/>
                <a:cs typeface="Arial" pitchFamily="34" charset="0"/>
              </a:rPr>
              <a:t>but…</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95467" y="163773"/>
            <a:ext cx="8349093" cy="707886"/>
          </a:xfrm>
          <a:prstGeom prst="rect">
            <a:avLst/>
          </a:prstGeom>
          <a:noFill/>
        </p:spPr>
        <p:txBody>
          <a:bodyPr wrap="square" rtlCol="0">
            <a:spAutoFit/>
          </a:bodyPr>
          <a:lstStyle/>
          <a:p>
            <a:r>
              <a:rPr lang="en-US" sz="4000" b="1" dirty="0">
                <a:solidFill>
                  <a:srgbClr val="0070C0"/>
                </a:solidFill>
                <a:latin typeface="Arial"/>
                <a:cs typeface="Arial"/>
              </a:rPr>
              <a:t>Ofsted report – Primary</a:t>
            </a:r>
          </a:p>
        </p:txBody>
      </p:sp>
      <p:sp>
        <p:nvSpPr>
          <p:cNvPr id="5" name="TextBox 4"/>
          <p:cNvSpPr txBox="1"/>
          <p:nvPr/>
        </p:nvSpPr>
        <p:spPr>
          <a:xfrm>
            <a:off x="699846" y="1200020"/>
            <a:ext cx="7858125" cy="3785652"/>
          </a:xfrm>
          <a:prstGeom prst="rect">
            <a:avLst/>
          </a:prstGeom>
          <a:noFill/>
        </p:spPr>
        <p:txBody>
          <a:bodyPr wrap="square" rtlCol="0">
            <a:spAutoFit/>
          </a:bodyPr>
          <a:lstStyle/>
          <a:p>
            <a:pPr marL="342900" indent="-342900">
              <a:buFont typeface="Arial"/>
              <a:buChar char="•"/>
            </a:pPr>
            <a:r>
              <a:rPr lang="en-GB" sz="2400" dirty="0">
                <a:solidFill>
                  <a:srgbClr val="424D57"/>
                </a:solidFill>
                <a:latin typeface="Arial" pitchFamily="34" charset="0"/>
                <a:cs typeface="Arial" pitchFamily="34" charset="0"/>
              </a:rPr>
              <a:t>Teachers lack of detailed subject knowledge</a:t>
            </a:r>
          </a:p>
          <a:p>
            <a:pPr marL="342900" indent="-342900">
              <a:buFont typeface="Arial"/>
              <a:buChar char="•"/>
            </a:pPr>
            <a:endParaRPr lang="en-GB" sz="2400" dirty="0">
              <a:solidFill>
                <a:srgbClr val="424D57"/>
              </a:solidFill>
              <a:latin typeface="Arial" pitchFamily="34" charset="0"/>
              <a:cs typeface="Arial" pitchFamily="34" charset="0"/>
            </a:endParaRPr>
          </a:p>
          <a:p>
            <a:pPr marL="342900" indent="-342900">
              <a:buFont typeface="Arial"/>
              <a:buChar char="•"/>
            </a:pPr>
            <a:r>
              <a:rPr lang="en-GB" sz="2400" dirty="0">
                <a:solidFill>
                  <a:srgbClr val="424D57"/>
                </a:solidFill>
                <a:latin typeface="Arial" pitchFamily="34" charset="0"/>
                <a:cs typeface="Arial" pitchFamily="34" charset="0"/>
              </a:rPr>
              <a:t>Superficial lesson planning and limited use of assessment</a:t>
            </a:r>
          </a:p>
          <a:p>
            <a:pPr marL="342900" indent="-342900">
              <a:buFont typeface="Arial"/>
              <a:buChar char="•"/>
            </a:pPr>
            <a:endParaRPr lang="en-GB" sz="2400" dirty="0">
              <a:solidFill>
                <a:srgbClr val="424D57"/>
              </a:solidFill>
              <a:latin typeface="Arial" pitchFamily="34" charset="0"/>
              <a:cs typeface="Arial" pitchFamily="34" charset="0"/>
            </a:endParaRPr>
          </a:p>
          <a:p>
            <a:pPr marL="342900" indent="-342900">
              <a:buFont typeface="Arial"/>
              <a:buChar char="•"/>
            </a:pPr>
            <a:r>
              <a:rPr lang="en-GB" sz="2400" dirty="0">
                <a:solidFill>
                  <a:srgbClr val="424D57"/>
                </a:solidFill>
                <a:latin typeface="Arial" pitchFamily="34" charset="0"/>
                <a:cs typeface="Arial" pitchFamily="34" charset="0"/>
              </a:rPr>
              <a:t>Not enough opportunities for pupils to participate and compete in school sport</a:t>
            </a:r>
          </a:p>
          <a:p>
            <a:pPr marL="342900" indent="-342900">
              <a:buFont typeface="Arial"/>
              <a:buChar char="•"/>
            </a:pPr>
            <a:endParaRPr lang="en-GB" sz="2400" dirty="0">
              <a:solidFill>
                <a:srgbClr val="424D57"/>
              </a:solidFill>
              <a:latin typeface="Arial" pitchFamily="34" charset="0"/>
              <a:cs typeface="Arial" pitchFamily="34" charset="0"/>
            </a:endParaRPr>
          </a:p>
          <a:p>
            <a:pPr marL="342900" indent="-342900">
              <a:buFont typeface="Arial"/>
              <a:buChar char="•"/>
            </a:pPr>
            <a:r>
              <a:rPr lang="en-GB" sz="2400" dirty="0">
                <a:solidFill>
                  <a:srgbClr val="424D57"/>
                </a:solidFill>
                <a:latin typeface="Arial" pitchFamily="34" charset="0"/>
                <a:cs typeface="Arial" pitchFamily="34" charset="0"/>
              </a:rPr>
              <a:t>No strategy to improve the health and wellbeing of all pupils</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8" y="0"/>
            <a:ext cx="9144000" cy="6858000"/>
          </a:xfrm>
          <a:prstGeom prst="rect">
            <a:avLst/>
          </a:prstGeom>
        </p:spPr>
      </p:pic>
      <p:sp>
        <p:nvSpPr>
          <p:cNvPr id="7" name="Rectangle 6"/>
          <p:cNvSpPr/>
          <p:nvPr/>
        </p:nvSpPr>
        <p:spPr>
          <a:xfrm>
            <a:off x="846161" y="461748"/>
            <a:ext cx="5325533" cy="5088466"/>
          </a:xfrm>
          <a:prstGeom prst="rect">
            <a:avLst/>
          </a:prstGeom>
          <a:noFill/>
          <a:ln w="76200" cmpd="sng">
            <a:solidFill>
              <a:srgbClr val="A702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bwMode="auto">
          <a:xfrm>
            <a:off x="1001914" y="603251"/>
            <a:ext cx="2176462" cy="4676775"/>
          </a:xfrm>
          <a:prstGeom prst="rect">
            <a:avLst/>
          </a:prstGeom>
          <a:solidFill>
            <a:srgbClr val="5BC6E8"/>
          </a:solidFill>
          <a:ln>
            <a:noFill/>
          </a:ln>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sp>
        <p:nvSpPr>
          <p:cNvPr id="11" name="TextBox 10"/>
          <p:cNvSpPr txBox="1"/>
          <p:nvPr/>
        </p:nvSpPr>
        <p:spPr bwMode="auto">
          <a:xfrm>
            <a:off x="1018119" y="620714"/>
            <a:ext cx="2119313" cy="2385268"/>
          </a:xfrm>
          <a:prstGeom prst="rect">
            <a:avLst/>
          </a:prstGeom>
          <a:noFill/>
          <a:ln>
            <a:noFill/>
          </a:ln>
        </p:spPr>
        <p:txBody>
          <a:bodyPr>
            <a:spAutoFit/>
          </a:bodyPr>
          <a:lstStyle/>
          <a:p>
            <a:pPr>
              <a:defRPr/>
            </a:pPr>
            <a:r>
              <a:rPr lang="en-US" sz="2000" b="1" dirty="0">
                <a:solidFill>
                  <a:srgbClr val="002F5F"/>
                </a:solidFill>
                <a:latin typeface="Arial"/>
                <a:cs typeface="Arial"/>
              </a:rPr>
              <a:t>PHYSICAL</a:t>
            </a:r>
          </a:p>
          <a:p>
            <a:pPr>
              <a:defRPr/>
            </a:pPr>
            <a:r>
              <a:rPr lang="en-US" sz="2000" b="1" dirty="0">
                <a:solidFill>
                  <a:srgbClr val="002F5F"/>
                </a:solidFill>
                <a:latin typeface="Arial"/>
                <a:cs typeface="Arial"/>
              </a:rPr>
              <a:t>EDUCATION</a:t>
            </a:r>
          </a:p>
          <a:p>
            <a:pPr>
              <a:defRPr/>
            </a:pPr>
            <a:endParaRPr lang="en-US" sz="600" b="1" dirty="0">
              <a:solidFill>
                <a:srgbClr val="002F5F"/>
              </a:solidFill>
              <a:latin typeface="Arial"/>
              <a:cs typeface="Arial"/>
            </a:endParaRPr>
          </a:p>
          <a:p>
            <a:pPr>
              <a:defRPr/>
            </a:pPr>
            <a:r>
              <a:rPr lang="en-US" sz="1300" b="1" dirty="0">
                <a:solidFill>
                  <a:srgbClr val="002F5F"/>
                </a:solidFill>
                <a:latin typeface="Arial"/>
                <a:cs typeface="Arial"/>
              </a:rPr>
              <a:t>DELIVERED</a:t>
            </a:r>
          </a:p>
          <a:p>
            <a:pPr>
              <a:defRPr/>
            </a:pPr>
            <a:r>
              <a:rPr lang="en-US" sz="1300" b="1" dirty="0">
                <a:solidFill>
                  <a:srgbClr val="002F5F"/>
                </a:solidFill>
                <a:latin typeface="Arial"/>
                <a:cs typeface="Arial"/>
              </a:rPr>
              <a:t>During curriculum time</a:t>
            </a:r>
          </a:p>
          <a:p>
            <a:pPr>
              <a:defRPr/>
            </a:pPr>
            <a:endParaRPr lang="en-US" sz="600" b="1" dirty="0">
              <a:solidFill>
                <a:srgbClr val="002F5F"/>
              </a:solidFill>
              <a:latin typeface="Arial"/>
              <a:cs typeface="Arial"/>
            </a:endParaRPr>
          </a:p>
          <a:p>
            <a:pPr>
              <a:defRPr/>
            </a:pPr>
            <a:r>
              <a:rPr lang="en-US" sz="1300" b="1" dirty="0">
                <a:solidFill>
                  <a:srgbClr val="002F5F"/>
                </a:solidFill>
                <a:latin typeface="Arial"/>
                <a:cs typeface="Arial"/>
              </a:rPr>
              <a:t>BY</a:t>
            </a:r>
          </a:p>
          <a:p>
            <a:pPr>
              <a:defRPr/>
            </a:pPr>
            <a:r>
              <a:rPr lang="en-US" sz="1300" b="1" dirty="0">
                <a:solidFill>
                  <a:srgbClr val="002F5F"/>
                </a:solidFill>
                <a:latin typeface="Arial"/>
                <a:cs typeface="Arial"/>
              </a:rPr>
              <a:t>Secondary schools</a:t>
            </a:r>
          </a:p>
          <a:p>
            <a:pPr>
              <a:defRPr/>
            </a:pPr>
            <a:r>
              <a:rPr lang="en-US" sz="1300" b="1" dirty="0">
                <a:solidFill>
                  <a:srgbClr val="002F5F"/>
                </a:solidFill>
                <a:latin typeface="Arial"/>
                <a:cs typeface="Arial"/>
              </a:rPr>
              <a:t>(Specialist PE teacher)</a:t>
            </a:r>
          </a:p>
          <a:p>
            <a:pPr>
              <a:defRPr/>
            </a:pPr>
            <a:endParaRPr lang="en-US" sz="600" b="1" dirty="0">
              <a:solidFill>
                <a:srgbClr val="002F5F"/>
              </a:solidFill>
              <a:latin typeface="Arial"/>
              <a:cs typeface="Arial"/>
            </a:endParaRPr>
          </a:p>
          <a:p>
            <a:pPr>
              <a:defRPr/>
            </a:pPr>
            <a:r>
              <a:rPr lang="en-US" sz="1300" b="1" dirty="0">
                <a:solidFill>
                  <a:srgbClr val="002F5F"/>
                </a:solidFill>
                <a:latin typeface="Arial"/>
                <a:cs typeface="Arial"/>
              </a:rPr>
              <a:t>Primary</a:t>
            </a:r>
          </a:p>
          <a:p>
            <a:pPr>
              <a:defRPr/>
            </a:pPr>
            <a:r>
              <a:rPr lang="en-US" sz="1300" b="1" dirty="0">
                <a:solidFill>
                  <a:srgbClr val="002F5F"/>
                </a:solidFill>
                <a:latin typeface="Arial"/>
                <a:cs typeface="Arial"/>
              </a:rPr>
              <a:t>(Classroom teacher)</a:t>
            </a:r>
          </a:p>
        </p:txBody>
      </p:sp>
      <p:sp>
        <p:nvSpPr>
          <p:cNvPr id="12" name="Rectangle 11"/>
          <p:cNvSpPr/>
          <p:nvPr/>
        </p:nvSpPr>
        <p:spPr bwMode="auto">
          <a:xfrm>
            <a:off x="3834859" y="620713"/>
            <a:ext cx="2176462" cy="2176463"/>
          </a:xfrm>
          <a:prstGeom prst="rect">
            <a:avLst/>
          </a:prstGeom>
          <a:solidFill>
            <a:srgbClr val="DB4D69"/>
          </a:solidFill>
          <a:ln>
            <a:noFill/>
          </a:ln>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sp>
        <p:nvSpPr>
          <p:cNvPr id="13" name="TextBox 12"/>
          <p:cNvSpPr txBox="1"/>
          <p:nvPr/>
        </p:nvSpPr>
        <p:spPr bwMode="auto">
          <a:xfrm>
            <a:off x="3837086" y="620713"/>
            <a:ext cx="2160587" cy="1892826"/>
          </a:xfrm>
          <a:prstGeom prst="rect">
            <a:avLst/>
          </a:prstGeom>
          <a:noFill/>
        </p:spPr>
        <p:txBody>
          <a:bodyPr>
            <a:spAutoFit/>
          </a:bodyPr>
          <a:lstStyle/>
          <a:p>
            <a:pPr>
              <a:defRPr/>
            </a:pPr>
            <a:r>
              <a:rPr lang="en-US" sz="2000" b="1" dirty="0">
                <a:solidFill>
                  <a:schemeClr val="bg1"/>
                </a:solidFill>
              </a:rPr>
              <a:t>HEALTHY ACTIVE</a:t>
            </a:r>
          </a:p>
          <a:p>
            <a:pPr>
              <a:defRPr/>
            </a:pPr>
            <a:r>
              <a:rPr lang="en-US" sz="2000" b="1" dirty="0">
                <a:solidFill>
                  <a:schemeClr val="bg1"/>
                </a:solidFill>
              </a:rPr>
              <a:t>LIFESTYLES</a:t>
            </a:r>
          </a:p>
          <a:p>
            <a:pPr>
              <a:defRPr/>
            </a:pPr>
            <a:endParaRPr lang="en-US" sz="600" b="1" dirty="0">
              <a:solidFill>
                <a:schemeClr val="bg1"/>
              </a:solidFill>
            </a:endParaRPr>
          </a:p>
          <a:p>
            <a:pPr>
              <a:defRPr/>
            </a:pPr>
            <a:r>
              <a:rPr lang="en-US" sz="1300" b="1" dirty="0">
                <a:solidFill>
                  <a:schemeClr val="bg1"/>
                </a:solidFill>
              </a:rPr>
              <a:t>DELIVERED</a:t>
            </a:r>
          </a:p>
          <a:p>
            <a:pPr>
              <a:defRPr/>
            </a:pPr>
            <a:r>
              <a:rPr lang="en-US" sz="1300" dirty="0">
                <a:solidFill>
                  <a:schemeClr val="bg1"/>
                </a:solidFill>
              </a:rPr>
              <a:t>Outside curriculum time</a:t>
            </a:r>
          </a:p>
          <a:p>
            <a:pPr>
              <a:defRPr/>
            </a:pPr>
            <a:r>
              <a:rPr lang="en-US" sz="600" b="1" dirty="0">
                <a:solidFill>
                  <a:schemeClr val="bg1"/>
                </a:solidFill>
              </a:rPr>
              <a:t>   </a:t>
            </a:r>
          </a:p>
          <a:p>
            <a:pPr>
              <a:defRPr/>
            </a:pPr>
            <a:r>
              <a:rPr lang="en-US" sz="1300" b="1" dirty="0">
                <a:solidFill>
                  <a:schemeClr val="bg1"/>
                </a:solidFill>
              </a:rPr>
              <a:t>BY</a:t>
            </a:r>
          </a:p>
          <a:p>
            <a:pPr>
              <a:defRPr/>
            </a:pPr>
            <a:r>
              <a:rPr lang="en-US" sz="1300" dirty="0">
                <a:solidFill>
                  <a:schemeClr val="bg1"/>
                </a:solidFill>
              </a:rPr>
              <a:t>SGOs, teachers, leaders &amp; coaches, health workers</a:t>
            </a:r>
          </a:p>
        </p:txBody>
      </p:sp>
      <p:sp>
        <p:nvSpPr>
          <p:cNvPr id="14" name="Rectangle 13"/>
          <p:cNvSpPr/>
          <p:nvPr/>
        </p:nvSpPr>
        <p:spPr bwMode="auto">
          <a:xfrm>
            <a:off x="3862155" y="3101517"/>
            <a:ext cx="2176462" cy="2176462"/>
          </a:xfrm>
          <a:prstGeom prst="rect">
            <a:avLst/>
          </a:prstGeom>
          <a:solidFill>
            <a:srgbClr val="7633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TextBox 14"/>
          <p:cNvSpPr txBox="1"/>
          <p:nvPr/>
        </p:nvSpPr>
        <p:spPr bwMode="auto">
          <a:xfrm>
            <a:off x="3850734" y="3087869"/>
            <a:ext cx="2160587" cy="1892826"/>
          </a:xfrm>
          <a:prstGeom prst="rect">
            <a:avLst/>
          </a:prstGeom>
          <a:noFill/>
        </p:spPr>
        <p:txBody>
          <a:bodyPr>
            <a:spAutoFit/>
          </a:bodyPr>
          <a:lstStyle/>
          <a:p>
            <a:pPr>
              <a:defRPr/>
            </a:pPr>
            <a:r>
              <a:rPr lang="en-US" sz="2000" b="1" dirty="0">
                <a:solidFill>
                  <a:schemeClr val="bg1"/>
                </a:solidFill>
              </a:rPr>
              <a:t>COMPETITIVE SCHOOL SPORT</a:t>
            </a:r>
          </a:p>
          <a:p>
            <a:pPr>
              <a:defRPr/>
            </a:pPr>
            <a:endParaRPr lang="en-US" sz="600" b="1" dirty="0">
              <a:solidFill>
                <a:schemeClr val="bg1"/>
              </a:solidFill>
            </a:endParaRPr>
          </a:p>
          <a:p>
            <a:pPr>
              <a:defRPr/>
            </a:pPr>
            <a:r>
              <a:rPr lang="en-US" sz="1300" b="1" dirty="0">
                <a:solidFill>
                  <a:schemeClr val="bg1"/>
                </a:solidFill>
              </a:rPr>
              <a:t>DELIVERED</a:t>
            </a:r>
          </a:p>
          <a:p>
            <a:pPr>
              <a:defRPr/>
            </a:pPr>
            <a:r>
              <a:rPr lang="en-US" sz="1300" dirty="0">
                <a:solidFill>
                  <a:schemeClr val="bg1"/>
                </a:solidFill>
              </a:rPr>
              <a:t>Outside curriculum time</a:t>
            </a:r>
          </a:p>
          <a:p>
            <a:pPr>
              <a:defRPr/>
            </a:pPr>
            <a:endParaRPr lang="en-US" sz="600" b="1" dirty="0">
              <a:solidFill>
                <a:schemeClr val="bg1"/>
              </a:solidFill>
            </a:endParaRPr>
          </a:p>
          <a:p>
            <a:pPr>
              <a:defRPr/>
            </a:pPr>
            <a:r>
              <a:rPr lang="en-US" sz="1300" b="1" dirty="0">
                <a:solidFill>
                  <a:schemeClr val="bg1"/>
                </a:solidFill>
              </a:rPr>
              <a:t>BY</a:t>
            </a:r>
          </a:p>
          <a:p>
            <a:pPr>
              <a:defRPr/>
            </a:pPr>
            <a:r>
              <a:rPr lang="en-US" sz="1300" dirty="0">
                <a:solidFill>
                  <a:schemeClr val="bg1"/>
                </a:solidFill>
              </a:rPr>
              <a:t>SGOs, TR posts, teachers young volunteers &amp; coaches</a:t>
            </a:r>
          </a:p>
        </p:txBody>
      </p:sp>
      <p:sp>
        <p:nvSpPr>
          <p:cNvPr id="16" name="Rectangle 15"/>
          <p:cNvSpPr/>
          <p:nvPr/>
        </p:nvSpPr>
        <p:spPr bwMode="auto">
          <a:xfrm>
            <a:off x="6409521" y="461748"/>
            <a:ext cx="2174875" cy="2176463"/>
          </a:xfrm>
          <a:prstGeom prst="rect">
            <a:avLst/>
          </a:prstGeom>
          <a:solidFill>
            <a:srgbClr val="A70240"/>
          </a:solidFill>
          <a:ln>
            <a:noFill/>
          </a:ln>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grpSp>
        <p:nvGrpSpPr>
          <p:cNvPr id="17" name="Group 16"/>
          <p:cNvGrpSpPr/>
          <p:nvPr/>
        </p:nvGrpSpPr>
        <p:grpSpPr>
          <a:xfrm>
            <a:off x="6409521" y="3119438"/>
            <a:ext cx="2174875" cy="2176462"/>
            <a:chOff x="6223000" y="3103563"/>
            <a:chExt cx="2174875" cy="2176462"/>
          </a:xfrm>
        </p:grpSpPr>
        <p:sp>
          <p:nvSpPr>
            <p:cNvPr id="18" name="Rectangle 17"/>
            <p:cNvSpPr/>
            <p:nvPr/>
          </p:nvSpPr>
          <p:spPr bwMode="auto">
            <a:xfrm>
              <a:off x="6223000" y="3103563"/>
              <a:ext cx="2174875" cy="2176462"/>
            </a:xfrm>
            <a:prstGeom prst="rect">
              <a:avLst/>
            </a:prstGeom>
            <a:solidFill>
              <a:srgbClr val="3F277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9" name="TextBox 25"/>
            <p:cNvSpPr txBox="1">
              <a:spLocks noChangeArrowheads="1"/>
            </p:cNvSpPr>
            <p:nvPr/>
          </p:nvSpPr>
          <p:spPr bwMode="auto">
            <a:xfrm>
              <a:off x="6227763" y="3119438"/>
              <a:ext cx="2160587"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a:solidFill>
                    <a:schemeClr val="bg1"/>
                  </a:solidFill>
                  <a:latin typeface="Calibri" charset="0"/>
                </a:rPr>
                <a:t>CLUB SPORT</a:t>
              </a:r>
            </a:p>
            <a:p>
              <a:pPr eaLnBrk="1" hangingPunct="1"/>
              <a:r>
                <a:rPr lang="en-US" sz="2000" b="1" dirty="0">
                  <a:solidFill>
                    <a:schemeClr val="bg1"/>
                  </a:solidFill>
                  <a:latin typeface="Calibri" charset="0"/>
                </a:rPr>
                <a:t>(NGBs)</a:t>
              </a:r>
            </a:p>
            <a:p>
              <a:pPr eaLnBrk="1" hangingPunct="1"/>
              <a:endParaRPr lang="en-US" sz="600" b="1" dirty="0">
                <a:solidFill>
                  <a:schemeClr val="bg1"/>
                </a:solidFill>
                <a:latin typeface="Calibri" charset="0"/>
              </a:endParaRPr>
            </a:p>
            <a:p>
              <a:pPr eaLnBrk="1" hangingPunct="1"/>
              <a:r>
                <a:rPr lang="en-US" sz="1300" dirty="0">
                  <a:solidFill>
                    <a:schemeClr val="bg1"/>
                  </a:solidFill>
                  <a:latin typeface="Calibri" charset="0"/>
                </a:rPr>
                <a:t>Clubs and teams</a:t>
              </a:r>
            </a:p>
            <a:p>
              <a:pPr eaLnBrk="1" hangingPunct="1"/>
              <a:endParaRPr lang="en-US" sz="600" dirty="0">
                <a:solidFill>
                  <a:schemeClr val="bg1"/>
                </a:solidFill>
                <a:latin typeface="Calibri" charset="0"/>
              </a:endParaRPr>
            </a:p>
            <a:p>
              <a:pPr eaLnBrk="1" hangingPunct="1"/>
              <a:r>
                <a:rPr lang="en-US" sz="1300" dirty="0">
                  <a:solidFill>
                    <a:schemeClr val="bg1"/>
                  </a:solidFill>
                  <a:latin typeface="Calibri" charset="0"/>
                </a:rPr>
                <a:t>Coaching</a:t>
              </a:r>
            </a:p>
            <a:p>
              <a:pPr eaLnBrk="1" hangingPunct="1"/>
              <a:r>
                <a:rPr lang="en-US" sz="600" dirty="0">
                  <a:solidFill>
                    <a:schemeClr val="bg1"/>
                  </a:solidFill>
                  <a:latin typeface="Calibri" charset="0"/>
                </a:rPr>
                <a:t/>
              </a:r>
              <a:br>
                <a:rPr lang="en-US" sz="600" dirty="0">
                  <a:solidFill>
                    <a:schemeClr val="bg1"/>
                  </a:solidFill>
                  <a:latin typeface="Calibri" charset="0"/>
                </a:rPr>
              </a:br>
              <a:r>
                <a:rPr lang="en-US" sz="1300" dirty="0">
                  <a:solidFill>
                    <a:schemeClr val="bg1"/>
                  </a:solidFill>
                  <a:latin typeface="Calibri" charset="0"/>
                </a:rPr>
                <a:t>Talent development</a:t>
              </a:r>
            </a:p>
          </p:txBody>
        </p:sp>
      </p:grpSp>
      <p:sp>
        <p:nvSpPr>
          <p:cNvPr id="20" name="TextBox 22"/>
          <p:cNvSpPr txBox="1">
            <a:spLocks noChangeArrowheads="1"/>
          </p:cNvSpPr>
          <p:nvPr/>
        </p:nvSpPr>
        <p:spPr bwMode="auto">
          <a:xfrm>
            <a:off x="6423809" y="620714"/>
            <a:ext cx="216058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a:solidFill>
                  <a:schemeClr val="bg1"/>
                </a:solidFill>
                <a:latin typeface="Calibri" charset="0"/>
              </a:rPr>
              <a:t>COMMUNITY</a:t>
            </a:r>
          </a:p>
          <a:p>
            <a:pPr eaLnBrk="1" hangingPunct="1"/>
            <a:r>
              <a:rPr lang="en-US" sz="2000" b="1" dirty="0">
                <a:solidFill>
                  <a:schemeClr val="bg1"/>
                </a:solidFill>
                <a:latin typeface="Calibri" charset="0"/>
              </a:rPr>
              <a:t>PROVISION</a:t>
            </a:r>
          </a:p>
          <a:p>
            <a:pPr eaLnBrk="1" hangingPunct="1"/>
            <a:endParaRPr lang="en-US" sz="600" dirty="0">
              <a:solidFill>
                <a:schemeClr val="bg1"/>
              </a:solidFill>
              <a:latin typeface="Calibri" charset="0"/>
            </a:endParaRPr>
          </a:p>
          <a:p>
            <a:pPr eaLnBrk="1" hangingPunct="1"/>
            <a:r>
              <a:rPr lang="en-US" sz="1300" dirty="0">
                <a:solidFill>
                  <a:schemeClr val="bg1"/>
                </a:solidFill>
                <a:latin typeface="Calibri" charset="0"/>
              </a:rPr>
              <a:t>Pay and play </a:t>
            </a:r>
          </a:p>
          <a:p>
            <a:pPr eaLnBrk="1" hangingPunct="1"/>
            <a:endParaRPr lang="en-US" sz="600" dirty="0">
              <a:solidFill>
                <a:schemeClr val="bg1"/>
              </a:solidFill>
              <a:latin typeface="Calibri" charset="0"/>
            </a:endParaRPr>
          </a:p>
          <a:p>
            <a:pPr eaLnBrk="1" hangingPunct="1"/>
            <a:r>
              <a:rPr lang="en-US" sz="1300" dirty="0">
                <a:solidFill>
                  <a:schemeClr val="bg1"/>
                </a:solidFill>
                <a:latin typeface="Calibri" charset="0"/>
              </a:rPr>
              <a:t>Leisure and recreation activities</a:t>
            </a:r>
          </a:p>
        </p:txBody>
      </p:sp>
      <p:cxnSp>
        <p:nvCxnSpPr>
          <p:cNvPr id="21" name="Straight Arrow Connector 20"/>
          <p:cNvCxnSpPr/>
          <p:nvPr/>
        </p:nvCxnSpPr>
        <p:spPr bwMode="auto">
          <a:xfrm>
            <a:off x="3212826" y="1690688"/>
            <a:ext cx="588962" cy="0"/>
          </a:xfrm>
          <a:prstGeom prst="straightConnector1">
            <a:avLst/>
          </a:prstGeom>
          <a:ln w="76200">
            <a:solidFill>
              <a:srgbClr val="54616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bwMode="auto">
          <a:xfrm>
            <a:off x="3205672" y="4191000"/>
            <a:ext cx="588962" cy="0"/>
          </a:xfrm>
          <a:prstGeom prst="straightConnector1">
            <a:avLst/>
          </a:prstGeom>
          <a:ln w="76200">
            <a:solidFill>
              <a:srgbClr val="54616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bwMode="auto">
          <a:xfrm>
            <a:off x="4913388" y="2723842"/>
            <a:ext cx="3969" cy="368300"/>
          </a:xfrm>
          <a:prstGeom prst="straightConnector1">
            <a:avLst/>
          </a:prstGeom>
          <a:ln w="76200">
            <a:solidFill>
              <a:srgbClr val="54616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bwMode="auto">
          <a:xfrm>
            <a:off x="5878800" y="1690688"/>
            <a:ext cx="585788" cy="0"/>
          </a:xfrm>
          <a:prstGeom prst="straightConnector1">
            <a:avLst/>
          </a:prstGeom>
          <a:ln w="76200">
            <a:solidFill>
              <a:srgbClr val="54616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bwMode="auto">
          <a:xfrm>
            <a:off x="5878800" y="4191000"/>
            <a:ext cx="585788" cy="0"/>
          </a:xfrm>
          <a:prstGeom prst="straightConnector1">
            <a:avLst/>
          </a:prstGeom>
          <a:ln w="76200">
            <a:solidFill>
              <a:srgbClr val="54616C"/>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609600" y="276761"/>
            <a:ext cx="8349093" cy="1323439"/>
          </a:xfrm>
          <a:prstGeom prst="rect">
            <a:avLst/>
          </a:prstGeom>
          <a:noFill/>
        </p:spPr>
        <p:txBody>
          <a:bodyPr wrap="square" rtlCol="0">
            <a:spAutoFit/>
          </a:bodyPr>
          <a:lstStyle/>
          <a:p>
            <a:r>
              <a:rPr lang="en-US" sz="4000" b="1" dirty="0">
                <a:solidFill>
                  <a:srgbClr val="0070C0"/>
                </a:solidFill>
                <a:latin typeface="Arial"/>
                <a:cs typeface="Arial"/>
              </a:rPr>
              <a:t>PHYSICAL EDUCATION</a:t>
            </a:r>
            <a:br>
              <a:rPr lang="en-US" sz="4000" b="1" dirty="0">
                <a:solidFill>
                  <a:srgbClr val="0070C0"/>
                </a:solidFill>
                <a:latin typeface="Arial"/>
                <a:cs typeface="Arial"/>
              </a:rPr>
            </a:br>
            <a:r>
              <a:rPr lang="en-US" sz="4000" b="1" dirty="0">
                <a:solidFill>
                  <a:srgbClr val="0070C0"/>
                </a:solidFill>
                <a:latin typeface="Arial"/>
                <a:cs typeface="Arial"/>
              </a:rPr>
              <a:t>(Teacher delivered)</a:t>
            </a:r>
          </a:p>
        </p:txBody>
      </p:sp>
      <p:sp>
        <p:nvSpPr>
          <p:cNvPr id="13" name="Rectangle 12"/>
          <p:cNvSpPr/>
          <p:nvPr/>
        </p:nvSpPr>
        <p:spPr bwMode="auto">
          <a:xfrm>
            <a:off x="432179" y="1845861"/>
            <a:ext cx="7660943" cy="4118212"/>
          </a:xfrm>
          <a:prstGeom prst="rect">
            <a:avLst/>
          </a:prstGeom>
          <a:solidFill>
            <a:srgbClr val="5BC6E8"/>
          </a:solidFill>
          <a:ln>
            <a:noFill/>
          </a:ln>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sp>
        <p:nvSpPr>
          <p:cNvPr id="14" name="TextBox 13"/>
          <p:cNvSpPr txBox="1"/>
          <p:nvPr/>
        </p:nvSpPr>
        <p:spPr bwMode="auto">
          <a:xfrm>
            <a:off x="609600" y="1915585"/>
            <a:ext cx="7196919" cy="3877985"/>
          </a:xfrm>
          <a:prstGeom prst="rect">
            <a:avLst/>
          </a:prstGeom>
          <a:noFill/>
          <a:ln>
            <a:noFill/>
          </a:ln>
        </p:spPr>
        <p:txBody>
          <a:bodyPr wrap="square">
            <a:spAutoFit/>
          </a:bodyPr>
          <a:lstStyle/>
          <a:p>
            <a:pPr>
              <a:defRPr/>
            </a:pPr>
            <a:r>
              <a:rPr lang="en-US" sz="2800" b="1" dirty="0">
                <a:solidFill>
                  <a:srgbClr val="002F5F"/>
                </a:solidFill>
                <a:latin typeface="Arial"/>
                <a:cs typeface="Arial"/>
              </a:rPr>
              <a:t>Literacy</a:t>
            </a:r>
          </a:p>
          <a:p>
            <a:pPr>
              <a:defRPr/>
            </a:pPr>
            <a:r>
              <a:rPr lang="en-US" sz="2000" dirty="0">
                <a:solidFill>
                  <a:srgbClr val="002F5F"/>
                </a:solidFill>
                <a:latin typeface="Arial"/>
                <a:cs typeface="Arial"/>
              </a:rPr>
              <a:t>‘the increase in participation rates in such activities as games, dance, gymnastics, swimming and athletics’</a:t>
            </a:r>
          </a:p>
          <a:p>
            <a:pPr>
              <a:defRPr/>
            </a:pPr>
            <a:endParaRPr lang="en-US" sz="1100" b="1" dirty="0">
              <a:solidFill>
                <a:srgbClr val="002F5F"/>
              </a:solidFill>
              <a:latin typeface="Arial"/>
              <a:cs typeface="Arial"/>
            </a:endParaRPr>
          </a:p>
          <a:p>
            <a:pPr>
              <a:defRPr/>
            </a:pPr>
            <a:r>
              <a:rPr lang="en-US" sz="2800" b="1" dirty="0">
                <a:solidFill>
                  <a:srgbClr val="002F5F"/>
                </a:solidFill>
                <a:latin typeface="Arial"/>
                <a:cs typeface="Arial"/>
              </a:rPr>
              <a:t>Learning</a:t>
            </a:r>
          </a:p>
          <a:p>
            <a:pPr>
              <a:defRPr/>
            </a:pPr>
            <a:r>
              <a:rPr lang="en-US" sz="2000" dirty="0">
                <a:solidFill>
                  <a:srgbClr val="002F5F"/>
                </a:solidFill>
                <a:latin typeface="Arial"/>
                <a:cs typeface="Arial"/>
              </a:rPr>
              <a:t>‘links with other subjects that contribute to pupils’ </a:t>
            </a:r>
            <a:br>
              <a:rPr lang="en-US" sz="2000" dirty="0">
                <a:solidFill>
                  <a:srgbClr val="002F5F"/>
                </a:solidFill>
                <a:latin typeface="Arial"/>
                <a:cs typeface="Arial"/>
              </a:rPr>
            </a:br>
            <a:r>
              <a:rPr lang="en-US" sz="2000" dirty="0">
                <a:solidFill>
                  <a:srgbClr val="002F5F"/>
                </a:solidFill>
                <a:latin typeface="Arial"/>
                <a:cs typeface="Arial"/>
              </a:rPr>
              <a:t>overall achievement and their greater social, </a:t>
            </a:r>
            <a:br>
              <a:rPr lang="en-US" sz="2000" dirty="0">
                <a:solidFill>
                  <a:srgbClr val="002F5F"/>
                </a:solidFill>
                <a:latin typeface="Arial"/>
                <a:cs typeface="Arial"/>
              </a:rPr>
            </a:br>
            <a:r>
              <a:rPr lang="en-US" sz="2000" dirty="0">
                <a:solidFill>
                  <a:srgbClr val="002F5F"/>
                </a:solidFill>
                <a:latin typeface="Arial"/>
                <a:cs typeface="Arial"/>
              </a:rPr>
              <a:t>spiritual, moral and cultural skills’</a:t>
            </a:r>
          </a:p>
          <a:p>
            <a:pPr>
              <a:defRPr/>
            </a:pPr>
            <a:endParaRPr lang="en-US" sz="1100" b="1" dirty="0">
              <a:solidFill>
                <a:srgbClr val="002F5F"/>
              </a:solidFill>
              <a:latin typeface="Arial"/>
              <a:cs typeface="Arial"/>
            </a:endParaRPr>
          </a:p>
          <a:p>
            <a:pPr>
              <a:defRPr/>
            </a:pPr>
            <a:r>
              <a:rPr lang="en-US" sz="2800" b="1" dirty="0">
                <a:solidFill>
                  <a:srgbClr val="002F5F"/>
                </a:solidFill>
                <a:latin typeface="Arial"/>
                <a:cs typeface="Arial"/>
              </a:rPr>
              <a:t>Inclusion</a:t>
            </a:r>
          </a:p>
          <a:p>
            <a:pPr>
              <a:defRPr/>
            </a:pPr>
            <a:r>
              <a:rPr lang="en-US" sz="2000" dirty="0">
                <a:solidFill>
                  <a:srgbClr val="002F5F"/>
                </a:solidFill>
                <a:latin typeface="Arial"/>
                <a:cs typeface="Arial"/>
              </a:rPr>
              <a:t>‘how much more inclusive the</a:t>
            </a:r>
            <a:br>
              <a:rPr lang="en-US" sz="2000" dirty="0">
                <a:solidFill>
                  <a:srgbClr val="002F5F"/>
                </a:solidFill>
                <a:latin typeface="Arial"/>
                <a:cs typeface="Arial"/>
              </a:rPr>
            </a:br>
            <a:r>
              <a:rPr lang="en-US" sz="2000" dirty="0">
                <a:solidFill>
                  <a:srgbClr val="002F5F"/>
                </a:solidFill>
                <a:latin typeface="Arial"/>
                <a:cs typeface="Arial"/>
              </a:rPr>
              <a:t>PE curriculum has become’</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609600" y="274638"/>
            <a:ext cx="7374340"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70C0"/>
                </a:solidFill>
                <a:effectLst/>
                <a:uLnTx/>
                <a:uFillTx/>
                <a:latin typeface="+mj-lt"/>
                <a:ea typeface="+mj-ea"/>
                <a:cs typeface="+mj-cs"/>
              </a:rPr>
              <a:t>Question?</a:t>
            </a:r>
            <a:endParaRPr kumimoji="0" lang="en-GB"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Content Placeholder 2"/>
          <p:cNvSpPr txBox="1">
            <a:spLocks/>
          </p:cNvSpPr>
          <p:nvPr/>
        </p:nvSpPr>
        <p:spPr>
          <a:xfrm>
            <a:off x="609600" y="1600200"/>
            <a:ext cx="7019499" cy="4800600"/>
          </a:xfrm>
          <a:prstGeom prst="rect">
            <a:avLst/>
          </a:prstGeom>
        </p:spPr>
        <p:txBody>
          <a:bodyPr vert="horz" lIns="91440" tIns="45720" rIns="91440" bIns="45720" rtlCol="0">
            <a:normAutofit/>
          </a:bodyPr>
          <a:lstStyle/>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800" b="0" i="0" u="none" strike="noStrike" kern="1200" cap="none" spc="0" normalizeH="0" baseline="0" noProof="0" dirty="0" smtClean="0">
                <a:ln>
                  <a:noFill/>
                </a:ln>
                <a:effectLst/>
                <a:uLnTx/>
                <a:uFillTx/>
                <a:latin typeface="+mn-lt"/>
                <a:ea typeface="+mn-ea"/>
                <a:cs typeface="+mn-cs"/>
              </a:rPr>
              <a:t>How is your school meeting the needs of the new National Curriculum?</a:t>
            </a:r>
          </a:p>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400" b="0" i="0" u="none" strike="noStrike" kern="1200" cap="none" spc="0" normalizeH="0" baseline="0" noProof="0" dirty="0" smtClean="0">
                <a:ln>
                  <a:noFill/>
                </a:ln>
                <a:effectLst/>
                <a:uLnTx/>
                <a:uFillTx/>
                <a:latin typeface="+mn-lt"/>
                <a:ea typeface="+mn-ea"/>
                <a:cs typeface="+mn-cs"/>
              </a:rPr>
              <a:t>How high is the quality of PE?</a:t>
            </a:r>
          </a:p>
          <a:p>
            <a:pPr marL="11430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6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609600" y="274638"/>
            <a:ext cx="7374340" cy="1143000"/>
          </a:xfrm>
          <a:prstGeom prst="rect">
            <a:avLst/>
          </a:prstGeom>
        </p:spPr>
        <p:txBody>
          <a:bodyPr vert="horz" lIns="91440" tIns="45720" rIns="91440" bIns="45720" rtlCol="0" anchor="ctr">
            <a:normAutofit/>
          </a:bodyPr>
          <a:lstStyle/>
          <a:p>
            <a:pPr lvl="0">
              <a:spcBef>
                <a:spcPct val="0"/>
              </a:spcBef>
            </a:pPr>
            <a:r>
              <a:rPr lang="en-GB" sz="4400" b="1" dirty="0" smtClean="0">
                <a:solidFill>
                  <a:srgbClr val="0070C0"/>
                </a:solidFill>
              </a:rPr>
              <a:t>Physical Literacy</a:t>
            </a:r>
            <a:endParaRPr kumimoji="0" lang="en-GB"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5" name="Content Placeholder 2"/>
          <p:cNvSpPr txBox="1">
            <a:spLocks/>
          </p:cNvSpPr>
          <p:nvPr/>
        </p:nvSpPr>
        <p:spPr>
          <a:xfrm>
            <a:off x="609600" y="1600200"/>
            <a:ext cx="6814782" cy="3504063"/>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400" b="0" i="0" u="none" strike="noStrike" kern="0" cap="none" spc="0" normalizeH="0" baseline="0" noProof="0" smtClean="0">
                <a:ln>
                  <a:noFill/>
                </a:ln>
                <a:solidFill>
                  <a:schemeClr val="tx2"/>
                </a:solidFill>
                <a:effectLst/>
                <a:uLnTx/>
                <a:uFillTx/>
                <a:latin typeface="+mn-lt"/>
                <a:ea typeface="+mn-ea"/>
                <a:cs typeface="+mn-cs"/>
                <a:hlinkClick r:id="rId4"/>
              </a:rPr>
              <a:t>http://www.youtube.com/watch?v=R8PIXqp3JpA</a:t>
            </a:r>
            <a:r>
              <a:rPr kumimoji="0" lang="en-GB" sz="2400" b="0" i="0" u="none" strike="noStrike" kern="0" cap="none" spc="0" normalizeH="0" baseline="0" noProof="0" smtClean="0">
                <a:ln>
                  <a:noFill/>
                </a:ln>
                <a:solidFill>
                  <a:schemeClr val="tx2"/>
                </a:solidFill>
                <a:effectLst/>
                <a:uLnTx/>
                <a:uFillTx/>
                <a:latin typeface="+mn-lt"/>
                <a:ea typeface="+mn-ea"/>
                <a:cs typeface="+mn-cs"/>
              </a:rPr>
              <a:t>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09600" y="352817"/>
            <a:ext cx="8349093" cy="707886"/>
          </a:xfrm>
          <a:prstGeom prst="rect">
            <a:avLst/>
          </a:prstGeom>
          <a:noFill/>
        </p:spPr>
        <p:txBody>
          <a:bodyPr wrap="square" rtlCol="0">
            <a:spAutoFit/>
          </a:bodyPr>
          <a:lstStyle/>
          <a:p>
            <a:r>
              <a:rPr lang="en-US" sz="4000" b="1" dirty="0">
                <a:solidFill>
                  <a:srgbClr val="0070C0"/>
                </a:solidFill>
                <a:latin typeface="Arial"/>
                <a:cs typeface="Arial"/>
              </a:rPr>
              <a:t>COMPETITIVE SCHOOL SPORT</a:t>
            </a:r>
          </a:p>
        </p:txBody>
      </p:sp>
      <p:sp>
        <p:nvSpPr>
          <p:cNvPr id="7" name="Rectangle 6"/>
          <p:cNvSpPr/>
          <p:nvPr/>
        </p:nvSpPr>
        <p:spPr bwMode="auto">
          <a:xfrm>
            <a:off x="490666" y="1236040"/>
            <a:ext cx="1094492" cy="4352924"/>
          </a:xfrm>
          <a:prstGeom prst="rect">
            <a:avLst/>
          </a:prstGeom>
          <a:solidFill>
            <a:srgbClr val="5BC6E8"/>
          </a:solidFill>
          <a:ln>
            <a:noFill/>
          </a:ln>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sp>
        <p:nvSpPr>
          <p:cNvPr id="11" name="TextBox 10"/>
          <p:cNvSpPr txBox="1"/>
          <p:nvPr/>
        </p:nvSpPr>
        <p:spPr bwMode="auto">
          <a:xfrm rot="5400000">
            <a:off x="-378553" y="2660929"/>
            <a:ext cx="2872962" cy="896656"/>
          </a:xfrm>
          <a:prstGeom prst="rect">
            <a:avLst/>
          </a:prstGeom>
          <a:noFill/>
        </p:spPr>
        <p:txBody>
          <a:bodyPr wrap="square">
            <a:spAutoFit/>
          </a:bodyPr>
          <a:lstStyle/>
          <a:p>
            <a:pPr>
              <a:lnSpc>
                <a:spcPct val="80000"/>
              </a:lnSpc>
              <a:defRPr/>
            </a:pPr>
            <a:r>
              <a:rPr lang="en-US" sz="3200" b="1" dirty="0">
                <a:solidFill>
                  <a:srgbClr val="002F5F"/>
                </a:solidFill>
              </a:rPr>
              <a:t>PHYSICAL</a:t>
            </a:r>
          </a:p>
          <a:p>
            <a:pPr>
              <a:lnSpc>
                <a:spcPct val="80000"/>
              </a:lnSpc>
              <a:defRPr/>
            </a:pPr>
            <a:r>
              <a:rPr lang="en-US" sz="3200" b="1" dirty="0">
                <a:solidFill>
                  <a:srgbClr val="002F5F"/>
                </a:solidFill>
              </a:rPr>
              <a:t>EDUCATION</a:t>
            </a:r>
            <a:endParaRPr lang="en-US" sz="3200" dirty="0">
              <a:solidFill>
                <a:srgbClr val="002F5F"/>
              </a:solidFill>
            </a:endParaRPr>
          </a:p>
        </p:txBody>
      </p:sp>
      <p:sp>
        <p:nvSpPr>
          <p:cNvPr id="12" name="Rectangle 11"/>
          <p:cNvSpPr/>
          <p:nvPr/>
        </p:nvSpPr>
        <p:spPr bwMode="auto">
          <a:xfrm>
            <a:off x="2429301" y="1255594"/>
            <a:ext cx="5958724" cy="4352924"/>
          </a:xfrm>
          <a:prstGeom prst="rect">
            <a:avLst/>
          </a:prstGeom>
          <a:solidFill>
            <a:srgbClr val="7633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bwMode="auto">
          <a:xfrm>
            <a:off x="2603760" y="1344350"/>
            <a:ext cx="5926974" cy="4154984"/>
          </a:xfrm>
          <a:prstGeom prst="rect">
            <a:avLst/>
          </a:prstGeom>
          <a:noFill/>
        </p:spPr>
        <p:txBody>
          <a:bodyPr wrap="square">
            <a:spAutoFit/>
          </a:bodyPr>
          <a:lstStyle/>
          <a:p>
            <a:pPr>
              <a:defRPr/>
            </a:pPr>
            <a:r>
              <a:rPr lang="en-US" sz="3200" b="1" dirty="0">
                <a:solidFill>
                  <a:schemeClr val="bg1"/>
                </a:solidFill>
              </a:rPr>
              <a:t>Coaching</a:t>
            </a:r>
          </a:p>
          <a:p>
            <a:pPr>
              <a:defRPr/>
            </a:pPr>
            <a:r>
              <a:rPr lang="en-US" sz="2400" dirty="0">
                <a:solidFill>
                  <a:schemeClr val="bg1"/>
                </a:solidFill>
              </a:rPr>
              <a:t>‘the growth in the range of </a:t>
            </a:r>
            <a:br>
              <a:rPr lang="en-US" sz="2400" dirty="0">
                <a:solidFill>
                  <a:schemeClr val="bg1"/>
                </a:solidFill>
              </a:rPr>
            </a:br>
            <a:r>
              <a:rPr lang="en-US" sz="2400" dirty="0">
                <a:solidFill>
                  <a:schemeClr val="bg1"/>
                </a:solidFill>
              </a:rPr>
              <a:t>provisional and sporting activities’</a:t>
            </a:r>
          </a:p>
          <a:p>
            <a:pPr>
              <a:defRPr/>
            </a:pPr>
            <a:endParaRPr lang="en-US" sz="1200" b="1" dirty="0">
              <a:solidFill>
                <a:schemeClr val="bg1"/>
              </a:solidFill>
            </a:endParaRPr>
          </a:p>
          <a:p>
            <a:pPr>
              <a:defRPr/>
            </a:pPr>
            <a:r>
              <a:rPr lang="en-US" sz="3200" b="1" dirty="0">
                <a:solidFill>
                  <a:schemeClr val="bg1"/>
                </a:solidFill>
              </a:rPr>
              <a:t>Competition</a:t>
            </a:r>
          </a:p>
          <a:p>
            <a:pPr>
              <a:defRPr/>
            </a:pPr>
            <a:r>
              <a:rPr lang="en-US" sz="2400" dirty="0">
                <a:solidFill>
                  <a:schemeClr val="bg1"/>
                </a:solidFill>
              </a:rPr>
              <a:t>‘the increase and success </a:t>
            </a:r>
            <a:br>
              <a:rPr lang="en-US" sz="2400" dirty="0">
                <a:solidFill>
                  <a:schemeClr val="bg1"/>
                </a:solidFill>
              </a:rPr>
            </a:br>
            <a:r>
              <a:rPr lang="en-US" sz="2400" dirty="0">
                <a:solidFill>
                  <a:schemeClr val="bg1"/>
                </a:solidFill>
              </a:rPr>
              <a:t>competitive school sports’</a:t>
            </a:r>
          </a:p>
          <a:p>
            <a:pPr>
              <a:defRPr/>
            </a:pPr>
            <a:endParaRPr lang="en-US" sz="1200" b="1" dirty="0">
              <a:solidFill>
                <a:schemeClr val="bg1"/>
              </a:solidFill>
            </a:endParaRPr>
          </a:p>
          <a:p>
            <a:pPr>
              <a:defRPr/>
            </a:pPr>
            <a:r>
              <a:rPr lang="en-US" sz="3200" b="1" dirty="0">
                <a:solidFill>
                  <a:schemeClr val="bg1"/>
                </a:solidFill>
              </a:rPr>
              <a:t>Clubs and NGBs</a:t>
            </a:r>
          </a:p>
          <a:p>
            <a:pPr>
              <a:defRPr/>
            </a:pPr>
            <a:r>
              <a:rPr lang="en-US" sz="2400" dirty="0">
                <a:solidFill>
                  <a:schemeClr val="bg1"/>
                </a:solidFill>
              </a:rPr>
              <a:t>‘the improvement in partnership work </a:t>
            </a:r>
            <a:br>
              <a:rPr lang="en-US" sz="2400" dirty="0">
                <a:solidFill>
                  <a:schemeClr val="bg1"/>
                </a:solidFill>
              </a:rPr>
            </a:br>
            <a:r>
              <a:rPr lang="en-US" sz="2400" dirty="0">
                <a:solidFill>
                  <a:schemeClr val="bg1"/>
                </a:solidFill>
              </a:rPr>
              <a:t>with other local partners’</a:t>
            </a:r>
          </a:p>
        </p:txBody>
      </p:sp>
      <p:cxnSp>
        <p:nvCxnSpPr>
          <p:cNvPr id="14" name="Straight Arrow Connector 13"/>
          <p:cNvCxnSpPr/>
          <p:nvPr/>
        </p:nvCxnSpPr>
        <p:spPr bwMode="auto">
          <a:xfrm>
            <a:off x="1585158" y="3179928"/>
            <a:ext cx="844143" cy="0"/>
          </a:xfrm>
          <a:prstGeom prst="straightConnector1">
            <a:avLst/>
          </a:prstGeom>
          <a:ln w="152400">
            <a:solidFill>
              <a:srgbClr val="54616C"/>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609600" y="274638"/>
            <a:ext cx="6814782"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70C0"/>
                </a:solidFill>
                <a:effectLst/>
                <a:uLnTx/>
                <a:uFillTx/>
                <a:latin typeface="+mj-lt"/>
                <a:ea typeface="+mj-ea"/>
                <a:cs typeface="+mj-cs"/>
              </a:rPr>
              <a:t>Question?</a:t>
            </a:r>
            <a:endParaRPr kumimoji="0" lang="en-GB"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10" name="Content Placeholder 2"/>
          <p:cNvSpPr txBox="1">
            <a:spLocks/>
          </p:cNvSpPr>
          <p:nvPr/>
        </p:nvSpPr>
        <p:spPr>
          <a:xfrm>
            <a:off x="609600" y="1600200"/>
            <a:ext cx="6582770" cy="4800600"/>
          </a:xfrm>
          <a:prstGeom prst="rect">
            <a:avLst/>
          </a:prstGeom>
        </p:spPr>
        <p:txBody>
          <a:bodyPr vert="horz" lIns="91440" tIns="45720" rIns="91440" bIns="45720" rtlCol="0">
            <a:normAutofit/>
          </a:bodyPr>
          <a:lstStyle/>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800" b="0" i="0" u="none" strike="noStrike" kern="1200" cap="none" spc="0" normalizeH="0" baseline="0" noProof="0" dirty="0" smtClean="0">
                <a:ln>
                  <a:noFill/>
                </a:ln>
                <a:effectLst/>
                <a:uLnTx/>
                <a:uFillTx/>
                <a:latin typeface="+mn-lt"/>
                <a:ea typeface="+mn-ea"/>
                <a:cs typeface="+mn-cs"/>
              </a:rPr>
              <a:t>What does the OSHL programme look like in your school?</a:t>
            </a:r>
          </a:p>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800" b="0" i="0" u="none" strike="noStrike" kern="1200" cap="none" spc="0" normalizeH="0" baseline="0" noProof="0" dirty="0" smtClean="0">
                <a:ln>
                  <a:noFill/>
                </a:ln>
                <a:effectLst/>
                <a:uLnTx/>
                <a:uFillTx/>
                <a:latin typeface="+mn-lt"/>
                <a:ea typeface="+mn-ea"/>
                <a:cs typeface="+mn-cs"/>
              </a:rPr>
              <a:t>How is your school collecting data?</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lements for YST presentation - logo backs option 3 test v2 p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723899" y="340117"/>
            <a:ext cx="6305551" cy="707886"/>
          </a:xfrm>
          <a:prstGeom prst="rect">
            <a:avLst/>
          </a:prstGeom>
          <a:noFill/>
        </p:spPr>
        <p:txBody>
          <a:bodyPr wrap="square" rtlCol="0">
            <a:spAutoFit/>
          </a:bodyPr>
          <a:lstStyle/>
          <a:p>
            <a:r>
              <a:rPr lang="en-GB" sz="4000" dirty="0" smtClean="0">
                <a:cs typeface="Arial" pitchFamily="34" charset="0"/>
              </a:rPr>
              <a:t>ROLE</a:t>
            </a:r>
            <a:endParaRPr lang="en-GB" sz="4000" dirty="0">
              <a:cs typeface="Arial" pitchFamily="34" charset="0"/>
            </a:endParaRPr>
          </a:p>
        </p:txBody>
      </p:sp>
      <p:sp>
        <p:nvSpPr>
          <p:cNvPr id="9" name="TextBox 8"/>
          <p:cNvSpPr txBox="1"/>
          <p:nvPr/>
        </p:nvSpPr>
        <p:spPr>
          <a:xfrm>
            <a:off x="723899" y="801782"/>
            <a:ext cx="7800976" cy="5324535"/>
          </a:xfrm>
          <a:prstGeom prst="rect">
            <a:avLst/>
          </a:prstGeom>
          <a:noFill/>
        </p:spPr>
        <p:txBody>
          <a:bodyPr wrap="square" rtlCol="0">
            <a:spAutoFit/>
          </a:bodyPr>
          <a:lstStyle/>
          <a:p>
            <a:r>
              <a:rPr lang="en-GB" dirty="0" smtClean="0"/>
              <a:t/>
            </a:r>
            <a:br>
              <a:rPr lang="en-GB" dirty="0" smtClean="0"/>
            </a:br>
            <a:endParaRPr lang="en-GB" dirty="0" smtClean="0">
              <a:latin typeface="Arial" pitchFamily="34" charset="0"/>
              <a:cs typeface="Arial" pitchFamily="34" charset="0"/>
            </a:endParaRPr>
          </a:p>
          <a:p>
            <a:pPr marL="285750" indent="-285750">
              <a:buFont typeface="Arial" panose="020B0604020202020204" pitchFamily="34" charset="0"/>
              <a:buChar char="•"/>
            </a:pPr>
            <a:r>
              <a:rPr lang="en-GB" sz="3200" dirty="0" smtClean="0"/>
              <a:t>Ensuring clarity of vision, ethos and strategic direction</a:t>
            </a:r>
          </a:p>
          <a:p>
            <a:pPr marL="285750" indent="-285750">
              <a:buFont typeface="Arial" panose="020B0604020202020204" pitchFamily="34" charset="0"/>
              <a:buChar char="•"/>
            </a:pPr>
            <a:r>
              <a:rPr lang="en-GB" sz="3200" dirty="0" smtClean="0"/>
              <a:t>Holding the HT to account for the educational performance of the school and its pupils</a:t>
            </a:r>
          </a:p>
          <a:p>
            <a:pPr marL="285750" indent="-285750">
              <a:buFont typeface="Arial" panose="020B0604020202020204" pitchFamily="34" charset="0"/>
              <a:buChar char="•"/>
            </a:pPr>
            <a:r>
              <a:rPr lang="en-GB" sz="3200" dirty="0" smtClean="0"/>
              <a:t>Overseeing the financial performance of the school and making sure its money is well spent </a:t>
            </a:r>
            <a:r>
              <a:rPr lang="en-GB" sz="2400" dirty="0" smtClean="0"/>
              <a:t/>
            </a:r>
            <a:br>
              <a:rPr lang="en-GB" sz="2400" dirty="0" smtClean="0"/>
            </a:br>
            <a:r>
              <a:rPr lang="en-GB" sz="2400" dirty="0" smtClean="0"/>
              <a:t/>
            </a:r>
            <a:br>
              <a:rPr lang="en-GB" sz="2400" dirty="0" smtClean="0"/>
            </a:br>
            <a:endParaRPr lang="en-GB" sz="2400" dirty="0"/>
          </a:p>
        </p:txBody>
      </p:sp>
    </p:spTree>
    <p:extLst>
      <p:ext uri="{BB962C8B-B14F-4D97-AF65-F5344CB8AC3E}">
        <p14:creationId xmlns:p14="http://schemas.microsoft.com/office/powerpoint/2010/main" val="2740432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9600" y="340117"/>
            <a:ext cx="8497270" cy="707886"/>
          </a:xfrm>
          <a:prstGeom prst="rect">
            <a:avLst/>
          </a:prstGeom>
          <a:noFill/>
        </p:spPr>
        <p:txBody>
          <a:bodyPr wrap="square" rtlCol="0">
            <a:spAutoFit/>
          </a:bodyPr>
          <a:lstStyle/>
          <a:p>
            <a:r>
              <a:rPr lang="en-US" sz="4000" b="1" dirty="0">
                <a:solidFill>
                  <a:srgbClr val="0070C0"/>
                </a:solidFill>
                <a:latin typeface="Arial"/>
                <a:cs typeface="Arial"/>
              </a:rPr>
              <a:t>HEALTHY ACTIVE LIFESTYLES</a:t>
            </a:r>
          </a:p>
        </p:txBody>
      </p:sp>
      <p:sp>
        <p:nvSpPr>
          <p:cNvPr id="6" name="Rectangle 5"/>
          <p:cNvSpPr/>
          <p:nvPr/>
        </p:nvSpPr>
        <p:spPr bwMode="auto">
          <a:xfrm>
            <a:off x="504313" y="1386172"/>
            <a:ext cx="1094492" cy="4352924"/>
          </a:xfrm>
          <a:prstGeom prst="rect">
            <a:avLst/>
          </a:prstGeom>
          <a:solidFill>
            <a:srgbClr val="5BC6E8"/>
          </a:solidFill>
          <a:ln>
            <a:noFill/>
          </a:ln>
          <a:effectLst/>
        </p:spPr>
        <p:style>
          <a:lnRef idx="1">
            <a:schemeClr val="dk1"/>
          </a:lnRef>
          <a:fillRef idx="3">
            <a:schemeClr val="dk1"/>
          </a:fillRef>
          <a:effectRef idx="2">
            <a:schemeClr val="dk1"/>
          </a:effectRef>
          <a:fontRef idx="minor">
            <a:schemeClr val="lt1"/>
          </a:fontRef>
        </p:style>
        <p:txBody>
          <a:bodyPr anchor="ctr"/>
          <a:lstStyle/>
          <a:p>
            <a:pPr algn="ctr">
              <a:defRPr/>
            </a:pPr>
            <a:endParaRPr lang="en-US" dirty="0"/>
          </a:p>
        </p:txBody>
      </p:sp>
      <p:sp>
        <p:nvSpPr>
          <p:cNvPr id="8" name="Rectangle 7"/>
          <p:cNvSpPr/>
          <p:nvPr/>
        </p:nvSpPr>
        <p:spPr bwMode="auto">
          <a:xfrm>
            <a:off x="2776729" y="1386172"/>
            <a:ext cx="5958724" cy="2654829"/>
          </a:xfrm>
          <a:prstGeom prst="rect">
            <a:avLst/>
          </a:prstGeom>
          <a:solidFill>
            <a:srgbClr val="DB4D6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bwMode="auto">
          <a:xfrm>
            <a:off x="2776729" y="4210715"/>
            <a:ext cx="5958724" cy="1350960"/>
          </a:xfrm>
          <a:prstGeom prst="rect">
            <a:avLst/>
          </a:prstGeom>
          <a:solidFill>
            <a:srgbClr val="7633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763387"/>
              </a:solidFill>
            </a:endParaRPr>
          </a:p>
        </p:txBody>
      </p:sp>
      <p:cxnSp>
        <p:nvCxnSpPr>
          <p:cNvPr id="12" name="Straight Arrow Connector 11"/>
          <p:cNvCxnSpPr/>
          <p:nvPr/>
        </p:nvCxnSpPr>
        <p:spPr bwMode="auto">
          <a:xfrm>
            <a:off x="1598805" y="2797791"/>
            <a:ext cx="1177924" cy="0"/>
          </a:xfrm>
          <a:prstGeom prst="straightConnector1">
            <a:avLst/>
          </a:prstGeom>
          <a:ln w="152400">
            <a:solidFill>
              <a:srgbClr val="54616C"/>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bwMode="auto">
          <a:xfrm rot="5400000">
            <a:off x="-180475" y="2349463"/>
            <a:ext cx="2476806" cy="896656"/>
          </a:xfrm>
          <a:prstGeom prst="rect">
            <a:avLst/>
          </a:prstGeom>
          <a:noFill/>
        </p:spPr>
        <p:txBody>
          <a:bodyPr wrap="square">
            <a:spAutoFit/>
          </a:bodyPr>
          <a:lstStyle/>
          <a:p>
            <a:pPr>
              <a:lnSpc>
                <a:spcPct val="80000"/>
              </a:lnSpc>
              <a:defRPr/>
            </a:pPr>
            <a:r>
              <a:rPr lang="en-US" sz="3200" b="1" dirty="0">
                <a:solidFill>
                  <a:srgbClr val="002F5F"/>
                </a:solidFill>
              </a:rPr>
              <a:t>PHYSICAL</a:t>
            </a:r>
          </a:p>
          <a:p>
            <a:pPr>
              <a:lnSpc>
                <a:spcPct val="80000"/>
              </a:lnSpc>
              <a:defRPr/>
            </a:pPr>
            <a:r>
              <a:rPr lang="en-US" sz="3200" b="1" dirty="0">
                <a:solidFill>
                  <a:srgbClr val="002F5F"/>
                </a:solidFill>
              </a:rPr>
              <a:t>EDUCATION</a:t>
            </a:r>
            <a:endParaRPr lang="en-US" sz="3200" dirty="0">
              <a:solidFill>
                <a:srgbClr val="002F5F"/>
              </a:solidFill>
            </a:endParaRPr>
          </a:p>
        </p:txBody>
      </p:sp>
      <p:sp>
        <p:nvSpPr>
          <p:cNvPr id="14" name="TextBox 13"/>
          <p:cNvSpPr txBox="1"/>
          <p:nvPr/>
        </p:nvSpPr>
        <p:spPr bwMode="auto">
          <a:xfrm>
            <a:off x="2808479" y="1520518"/>
            <a:ext cx="5926974" cy="2554545"/>
          </a:xfrm>
          <a:prstGeom prst="rect">
            <a:avLst/>
          </a:prstGeom>
          <a:noFill/>
        </p:spPr>
        <p:txBody>
          <a:bodyPr wrap="square">
            <a:spAutoFit/>
          </a:bodyPr>
          <a:lstStyle/>
          <a:p>
            <a:r>
              <a:rPr lang="en-US" sz="3200" b="1" dirty="0">
                <a:solidFill>
                  <a:srgbClr val="FFFFFF"/>
                </a:solidFill>
              </a:rPr>
              <a:t>Enjoyment, Engagement and Exercise   </a:t>
            </a:r>
          </a:p>
          <a:p>
            <a:r>
              <a:rPr lang="en-GB" sz="2400" dirty="0">
                <a:solidFill>
                  <a:srgbClr val="FFFFFF"/>
                </a:solidFill>
              </a:rPr>
              <a:t>‘a</a:t>
            </a:r>
            <a:r>
              <a:rPr lang="en-US" sz="2400" dirty="0">
                <a:solidFill>
                  <a:srgbClr val="FFFFFF"/>
                </a:solidFill>
              </a:rPr>
              <a:t> greater awareness </a:t>
            </a:r>
            <a:r>
              <a:rPr lang="en-GB" sz="2400" dirty="0">
                <a:solidFill>
                  <a:srgbClr val="FFFFFF"/>
                </a:solidFill>
              </a:rPr>
              <a:t>of the lifestyle choices pupils make that affects their long term health and wellbeing delivered through physical activity</a:t>
            </a:r>
            <a:r>
              <a:rPr lang="en-US" sz="2400" dirty="0">
                <a:solidFill>
                  <a:srgbClr val="FFFFFF"/>
                </a:solidFill>
              </a:rPr>
              <a:t>’</a:t>
            </a:r>
          </a:p>
        </p:txBody>
      </p:sp>
      <p:sp>
        <p:nvSpPr>
          <p:cNvPr id="15" name="TextBox 14"/>
          <p:cNvSpPr txBox="1"/>
          <p:nvPr/>
        </p:nvSpPr>
        <p:spPr bwMode="auto">
          <a:xfrm>
            <a:off x="2776729" y="4421875"/>
            <a:ext cx="5926974" cy="584776"/>
          </a:xfrm>
          <a:prstGeom prst="rect">
            <a:avLst/>
          </a:prstGeom>
          <a:noFill/>
        </p:spPr>
        <p:txBody>
          <a:bodyPr wrap="square">
            <a:spAutoFit/>
          </a:bodyPr>
          <a:lstStyle/>
          <a:p>
            <a:r>
              <a:rPr lang="en-GB" sz="3200" b="1" dirty="0">
                <a:solidFill>
                  <a:srgbClr val="FFFFFF"/>
                </a:solidFill>
              </a:rPr>
              <a:t>Competitive school sport</a:t>
            </a:r>
            <a:endParaRPr lang="en-US" sz="2400" dirty="0">
              <a:solidFill>
                <a:srgbClr val="FFFFFF"/>
              </a:solidFill>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Content Placeholder 2"/>
          <p:cNvSpPr txBox="1">
            <a:spLocks/>
          </p:cNvSpPr>
          <p:nvPr/>
        </p:nvSpPr>
        <p:spPr>
          <a:xfrm>
            <a:off x="609600" y="1600200"/>
            <a:ext cx="6582770" cy="4800600"/>
          </a:xfrm>
          <a:prstGeom prst="rect">
            <a:avLst/>
          </a:prstGeom>
        </p:spPr>
        <p:txBody>
          <a:bodyPr vert="horz" lIns="91440" tIns="45720" rIns="91440" bIns="45720" rtlCol="0">
            <a:normAutofit/>
          </a:bodyPr>
          <a:lstStyle/>
          <a:p>
            <a:pPr marL="114300" indent="0" algn="ctr">
              <a:buNone/>
            </a:pPr>
            <a:r>
              <a:rPr lang="en-GB" sz="4400" dirty="0" smtClean="0"/>
              <a:t>How much physical activity do the pupils do in the school?</a:t>
            </a:r>
          </a:p>
          <a:p>
            <a:pPr marL="114300" indent="0" algn="ctr">
              <a:buNone/>
            </a:pPr>
            <a:r>
              <a:rPr lang="en-GB" sz="4400" dirty="0" smtClean="0"/>
              <a:t>Does your school have a school travel plan?</a:t>
            </a:r>
          </a:p>
          <a:p>
            <a:pPr marL="11430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4800" b="0" i="0" u="none" strike="noStrike" kern="1200" cap="none" spc="0" normalizeH="0" baseline="0" noProof="0" dirty="0" smtClean="0">
              <a:ln>
                <a:noFill/>
              </a:ln>
              <a:effectLst/>
              <a:uLnTx/>
              <a:uFillTx/>
              <a:latin typeface="+mn-lt"/>
              <a:ea typeface="+mn-ea"/>
              <a:cs typeface="+mn-cs"/>
            </a:endParaRPr>
          </a:p>
        </p:txBody>
      </p:sp>
      <p:sp>
        <p:nvSpPr>
          <p:cNvPr id="5" name="Title 1"/>
          <p:cNvSpPr txBox="1">
            <a:spLocks/>
          </p:cNvSpPr>
          <p:nvPr/>
        </p:nvSpPr>
        <p:spPr>
          <a:xfrm>
            <a:off x="609600" y="274638"/>
            <a:ext cx="7592704"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70C0"/>
                </a:solidFill>
                <a:effectLst/>
                <a:uLnTx/>
                <a:uFillTx/>
                <a:latin typeface="+mj-lt"/>
                <a:ea typeface="+mj-ea"/>
                <a:cs typeface="+mj-cs"/>
              </a:rPr>
              <a:t>Question?</a:t>
            </a:r>
            <a:endParaRPr kumimoji="0" lang="en-GB" sz="4400" b="1" i="0" u="none" strike="noStrike" kern="1200" cap="none" spc="0" normalizeH="0" baseline="0" noProof="0" dirty="0">
              <a:ln>
                <a:noFill/>
              </a:ln>
              <a:solidFill>
                <a:srgbClr val="0070C0"/>
              </a:solidFill>
              <a:effectLst/>
              <a:uLnTx/>
              <a:uFillTx/>
              <a:latin typeface="+mj-lt"/>
              <a:ea typeface="+mj-ea"/>
              <a:cs typeface="+mj-cs"/>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09600" y="276761"/>
            <a:ext cx="8349093" cy="1323439"/>
          </a:xfrm>
          <a:prstGeom prst="rect">
            <a:avLst/>
          </a:prstGeom>
          <a:noFill/>
        </p:spPr>
        <p:txBody>
          <a:bodyPr wrap="square" rtlCol="0">
            <a:spAutoFit/>
          </a:bodyPr>
          <a:lstStyle/>
          <a:p>
            <a:r>
              <a:rPr lang="en-US" sz="4000" b="1" dirty="0">
                <a:solidFill>
                  <a:srgbClr val="0065BD"/>
                </a:solidFill>
                <a:latin typeface="Arial"/>
                <a:cs typeface="Arial"/>
              </a:rPr>
              <a:t>PE and sport supports whole school improvement</a:t>
            </a:r>
          </a:p>
        </p:txBody>
      </p:sp>
      <p:sp>
        <p:nvSpPr>
          <p:cNvPr id="7" name="TextBox 6"/>
          <p:cNvSpPr txBox="1"/>
          <p:nvPr/>
        </p:nvSpPr>
        <p:spPr>
          <a:xfrm>
            <a:off x="609598" y="1829845"/>
            <a:ext cx="8349095" cy="3406061"/>
          </a:xfrm>
          <a:prstGeom prst="rect">
            <a:avLst/>
          </a:prstGeom>
          <a:noFill/>
        </p:spPr>
        <p:txBody>
          <a:bodyPr wrap="square" rtlCol="0">
            <a:spAutoFit/>
          </a:bodyPr>
          <a:lstStyle/>
          <a:p>
            <a:pPr marL="457200" indent="-457200">
              <a:spcAft>
                <a:spcPts val="700"/>
              </a:spcAft>
              <a:buFont typeface="Arial"/>
              <a:buChar char="•"/>
            </a:pPr>
            <a:r>
              <a:rPr lang="en-US" sz="2400" dirty="0">
                <a:solidFill>
                  <a:srgbClr val="424D57"/>
                </a:solidFill>
                <a:latin typeface="Arial"/>
                <a:cs typeface="Arial"/>
              </a:rPr>
              <a:t>Participation in PE and sport can improve a huge range of positive attitudes, attributes and skills</a:t>
            </a:r>
          </a:p>
          <a:p>
            <a:pPr marL="457200" indent="-457200">
              <a:spcAft>
                <a:spcPts val="700"/>
              </a:spcAft>
              <a:buFont typeface="Arial"/>
              <a:buChar char="•"/>
            </a:pPr>
            <a:endParaRPr lang="en-US" sz="1200" dirty="0">
              <a:solidFill>
                <a:srgbClr val="424D57"/>
              </a:solidFill>
              <a:latin typeface="Arial"/>
              <a:cs typeface="Arial"/>
            </a:endParaRPr>
          </a:p>
          <a:p>
            <a:pPr marL="457200" indent="-457200">
              <a:spcAft>
                <a:spcPts val="700"/>
              </a:spcAft>
              <a:buFont typeface="Arial"/>
              <a:buChar char="•"/>
            </a:pPr>
            <a:r>
              <a:rPr lang="en-US" sz="2400" dirty="0">
                <a:solidFill>
                  <a:srgbClr val="424D57"/>
                </a:solidFill>
                <a:latin typeface="Arial"/>
                <a:cs typeface="Arial"/>
              </a:rPr>
              <a:t>Participation in PE and sport will improve skill and health/well-being outcomes which with support transfer into  measureable school achievement outcomes </a:t>
            </a:r>
          </a:p>
          <a:p>
            <a:pPr>
              <a:spcAft>
                <a:spcPts val="700"/>
              </a:spcAft>
            </a:pPr>
            <a:endParaRPr lang="en-US" sz="1200" dirty="0">
              <a:solidFill>
                <a:srgbClr val="424D57"/>
              </a:solidFill>
              <a:latin typeface="Arial"/>
              <a:cs typeface="Arial"/>
            </a:endParaRPr>
          </a:p>
          <a:p>
            <a:pPr marL="457200" indent="-457200">
              <a:spcAft>
                <a:spcPts val="700"/>
              </a:spcAft>
              <a:buFont typeface="Arial"/>
              <a:buChar char="•"/>
            </a:pPr>
            <a:r>
              <a:rPr lang="en-US" sz="2400" dirty="0">
                <a:solidFill>
                  <a:srgbClr val="424D57"/>
                </a:solidFill>
                <a:latin typeface="Arial"/>
                <a:cs typeface="Arial"/>
              </a:rPr>
              <a:t>PE and sport can also help to shape behaviour, reduce </a:t>
            </a:r>
            <a:br>
              <a:rPr lang="en-US" sz="2400" dirty="0">
                <a:solidFill>
                  <a:srgbClr val="424D57"/>
                </a:solidFill>
                <a:latin typeface="Arial"/>
                <a:cs typeface="Arial"/>
              </a:rPr>
            </a:br>
            <a:r>
              <a:rPr lang="en-US" sz="2400" dirty="0">
                <a:solidFill>
                  <a:srgbClr val="424D57"/>
                </a:solidFill>
                <a:latin typeface="Arial"/>
                <a:cs typeface="Arial"/>
              </a:rPr>
              <a:t>truancy, promote inclusion and cohesion</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609600" y="274638"/>
            <a:ext cx="7538113"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70C0"/>
                </a:solidFill>
                <a:effectLst/>
                <a:uLnTx/>
                <a:uFillTx/>
                <a:latin typeface="+mj-lt"/>
                <a:ea typeface="+mj-ea"/>
                <a:cs typeface="+mj-cs"/>
              </a:rPr>
              <a:t>Question?</a:t>
            </a:r>
            <a:endParaRPr kumimoji="0" lang="en-GB" sz="4400" b="1" i="0" u="none" strike="noStrike" kern="1200" cap="none" spc="0" normalizeH="0" baseline="0" noProof="0" dirty="0">
              <a:ln>
                <a:noFill/>
              </a:ln>
              <a:solidFill>
                <a:srgbClr val="0070C0"/>
              </a:solidFill>
              <a:effectLst/>
              <a:uLnTx/>
              <a:uFillTx/>
              <a:latin typeface="+mj-lt"/>
              <a:ea typeface="+mj-ea"/>
              <a:cs typeface="+mj-cs"/>
            </a:endParaRPr>
          </a:p>
        </p:txBody>
      </p:sp>
      <p:sp>
        <p:nvSpPr>
          <p:cNvPr id="8" name="Content Placeholder 2"/>
          <p:cNvSpPr txBox="1">
            <a:spLocks/>
          </p:cNvSpPr>
          <p:nvPr/>
        </p:nvSpPr>
        <p:spPr>
          <a:xfrm>
            <a:off x="609600" y="1600200"/>
            <a:ext cx="7538113" cy="4800600"/>
          </a:xfrm>
          <a:prstGeom prst="rect">
            <a:avLst/>
          </a:prstGeom>
        </p:spPr>
        <p:txBody>
          <a:bodyPr vert="horz" lIns="91440" tIns="45720" rIns="91440" bIns="45720" rtlCol="0">
            <a:normAutofit/>
          </a:bodyPr>
          <a:lstStyle/>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000" b="0" i="0" u="none" strike="noStrike" kern="1200" cap="none" spc="0" normalizeH="0" baseline="0" noProof="0" dirty="0" smtClean="0">
                <a:ln>
                  <a:noFill/>
                </a:ln>
                <a:effectLst/>
                <a:uLnTx/>
                <a:uFillTx/>
                <a:latin typeface="+mn-lt"/>
                <a:ea typeface="+mn-ea"/>
                <a:cs typeface="+mn-cs"/>
              </a:rPr>
              <a:t>Do we have effective strategies to ensure that all our pupils are physically active and engaged in sport?</a:t>
            </a:r>
          </a:p>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000" b="0" i="0" u="none" strike="noStrike" kern="1200" cap="none" spc="0" normalizeH="0" baseline="0" noProof="0" dirty="0" smtClean="0">
                <a:ln>
                  <a:noFill/>
                </a:ln>
                <a:effectLst/>
                <a:uLnTx/>
                <a:uFillTx/>
                <a:latin typeface="+mn-lt"/>
                <a:ea typeface="+mn-ea"/>
                <a:cs typeface="+mn-cs"/>
              </a:rPr>
              <a:t>Is it having an effect on standards?</a:t>
            </a:r>
          </a:p>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4000" b="0" i="0" u="none" strike="noStrike" kern="1200" cap="none" spc="0" normalizeH="0" baseline="0" noProof="0" dirty="0" smtClean="0">
                <a:ln>
                  <a:noFill/>
                </a:ln>
                <a:effectLst/>
                <a:uLnTx/>
                <a:uFillTx/>
                <a:latin typeface="+mn-lt"/>
                <a:ea typeface="+mn-ea"/>
                <a:cs typeface="+mn-cs"/>
              </a:rPr>
              <a:t>How do PE, Sport and Physical Activity contribute to SMSC?</a:t>
            </a:r>
            <a:endParaRPr kumimoji="0" lang="en-GB" sz="4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09600" y="352817"/>
            <a:ext cx="8392342" cy="707886"/>
          </a:xfrm>
          <a:prstGeom prst="rect">
            <a:avLst/>
          </a:prstGeom>
          <a:noFill/>
        </p:spPr>
        <p:txBody>
          <a:bodyPr wrap="square" rtlCol="0">
            <a:spAutoFit/>
          </a:bodyPr>
          <a:lstStyle/>
          <a:p>
            <a:r>
              <a:rPr lang="en-US" sz="4000" b="1" dirty="0" smtClean="0">
                <a:solidFill>
                  <a:srgbClr val="0070C0"/>
                </a:solidFill>
                <a:latin typeface="Arial"/>
                <a:cs typeface="Arial"/>
              </a:rPr>
              <a:t>Priorities for </a:t>
            </a:r>
            <a:r>
              <a:rPr lang="en-US" sz="4000" b="1" dirty="0">
                <a:solidFill>
                  <a:srgbClr val="0070C0"/>
                </a:solidFill>
                <a:latin typeface="Arial"/>
                <a:cs typeface="Arial"/>
              </a:rPr>
              <a:t>individual schools</a:t>
            </a:r>
          </a:p>
        </p:txBody>
      </p:sp>
      <p:sp>
        <p:nvSpPr>
          <p:cNvPr id="7" name="TextBox 6"/>
          <p:cNvSpPr txBox="1"/>
          <p:nvPr/>
        </p:nvSpPr>
        <p:spPr>
          <a:xfrm>
            <a:off x="609601" y="1247776"/>
            <a:ext cx="7824716" cy="5062924"/>
          </a:xfrm>
          <a:prstGeom prst="rect">
            <a:avLst/>
          </a:prstGeom>
          <a:noFill/>
        </p:spPr>
        <p:txBody>
          <a:bodyPr wrap="square" rtlCol="0">
            <a:spAutoFit/>
          </a:bodyPr>
          <a:lstStyle/>
          <a:p>
            <a:pPr marL="457200" indent="-457200">
              <a:spcAft>
                <a:spcPts val="700"/>
              </a:spcAft>
              <a:buFont typeface="Arial"/>
              <a:buChar char="•"/>
            </a:pPr>
            <a:r>
              <a:rPr lang="en-US" sz="2400" dirty="0">
                <a:latin typeface="Arial"/>
                <a:cs typeface="Arial"/>
              </a:rPr>
              <a:t>All primary schools should have </a:t>
            </a:r>
            <a:r>
              <a:rPr lang="en-US" sz="2400" b="1" dirty="0">
                <a:latin typeface="Arial"/>
                <a:cs typeface="Arial"/>
              </a:rPr>
              <a:t>effective development plans</a:t>
            </a:r>
            <a:r>
              <a:rPr lang="en-US" sz="2400" dirty="0">
                <a:latin typeface="Arial"/>
                <a:cs typeface="Arial"/>
              </a:rPr>
              <a:t> to improve provision and outcomes in and through PE, physical activity and school sport </a:t>
            </a:r>
          </a:p>
          <a:p>
            <a:pPr marL="457200" indent="-457200">
              <a:spcAft>
                <a:spcPts val="700"/>
              </a:spcAft>
              <a:buFont typeface="Arial"/>
              <a:buChar char="•"/>
            </a:pPr>
            <a:endParaRPr lang="en-US" sz="2400" dirty="0">
              <a:latin typeface="Arial"/>
              <a:cs typeface="Arial"/>
            </a:endParaRPr>
          </a:p>
          <a:p>
            <a:pPr marL="457200" indent="-457200">
              <a:spcAft>
                <a:spcPts val="700"/>
              </a:spcAft>
              <a:buFont typeface="Arial"/>
              <a:buChar char="•"/>
            </a:pPr>
            <a:r>
              <a:rPr lang="en-US" sz="2400" dirty="0">
                <a:latin typeface="Arial"/>
                <a:cs typeface="Arial"/>
              </a:rPr>
              <a:t>Employ expert advice </a:t>
            </a:r>
            <a:r>
              <a:rPr lang="en-US" sz="2400" b="1" dirty="0">
                <a:latin typeface="Arial"/>
                <a:cs typeface="Arial"/>
              </a:rPr>
              <a:t>to evaluate </a:t>
            </a:r>
            <a:r>
              <a:rPr lang="en-US" sz="2400" dirty="0">
                <a:latin typeface="Arial"/>
                <a:cs typeface="Arial"/>
              </a:rPr>
              <a:t>the school’s current strengths and weaknesses in PE and sport</a:t>
            </a:r>
          </a:p>
          <a:p>
            <a:pPr marL="457200" indent="-457200">
              <a:spcAft>
                <a:spcPts val="700"/>
              </a:spcAft>
              <a:buFont typeface="Arial"/>
              <a:buChar char="•"/>
            </a:pPr>
            <a:endParaRPr lang="en-US" sz="2400" dirty="0">
              <a:latin typeface="Arial"/>
              <a:cs typeface="Arial"/>
            </a:endParaRPr>
          </a:p>
          <a:p>
            <a:pPr marL="457200" indent="-457200">
              <a:spcAft>
                <a:spcPts val="700"/>
              </a:spcAft>
              <a:buFont typeface="Arial"/>
              <a:buChar char="•"/>
            </a:pPr>
            <a:r>
              <a:rPr lang="en-US" sz="2400" dirty="0">
                <a:latin typeface="Arial"/>
                <a:cs typeface="Arial"/>
              </a:rPr>
              <a:t>All primary schools to have a </a:t>
            </a:r>
            <a:r>
              <a:rPr lang="en-US" sz="2400" b="1" dirty="0">
                <a:latin typeface="Arial"/>
                <a:cs typeface="Arial"/>
              </a:rPr>
              <a:t>PE </a:t>
            </a:r>
            <a:r>
              <a:rPr lang="en-US" sz="2400" b="1" dirty="0" smtClean="0">
                <a:latin typeface="Arial"/>
                <a:cs typeface="Arial"/>
              </a:rPr>
              <a:t>Subject Leader</a:t>
            </a:r>
            <a:endParaRPr lang="en-US" sz="2400" b="1" dirty="0">
              <a:latin typeface="Arial"/>
              <a:cs typeface="Arial"/>
            </a:endParaRPr>
          </a:p>
          <a:p>
            <a:pPr marL="457200" indent="-457200">
              <a:spcAft>
                <a:spcPts val="700"/>
              </a:spcAft>
              <a:buFont typeface="Arial"/>
              <a:buChar char="•"/>
            </a:pPr>
            <a:endParaRPr lang="en-US" sz="2400" b="1" dirty="0">
              <a:latin typeface="Arial"/>
              <a:cs typeface="Arial"/>
            </a:endParaRPr>
          </a:p>
          <a:p>
            <a:pPr marL="457200" indent="-457200">
              <a:spcAft>
                <a:spcPts val="700"/>
              </a:spcAft>
              <a:buFont typeface="Arial"/>
              <a:buChar char="•"/>
            </a:pPr>
            <a:r>
              <a:rPr lang="en-US" sz="2400" dirty="0">
                <a:latin typeface="Arial"/>
                <a:cs typeface="Arial"/>
              </a:rPr>
              <a:t>All primary schools to build PE and sport into whole school plan to underpin </a:t>
            </a:r>
            <a:r>
              <a:rPr lang="en-US" sz="2400" b="1" dirty="0">
                <a:latin typeface="Arial"/>
                <a:cs typeface="Arial"/>
              </a:rPr>
              <a:t>school standards</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9601" y="338203"/>
            <a:ext cx="7704979" cy="646331"/>
          </a:xfrm>
          <a:prstGeom prst="rect">
            <a:avLst/>
          </a:prstGeom>
          <a:noFill/>
        </p:spPr>
        <p:txBody>
          <a:bodyPr wrap="square" rtlCol="0">
            <a:spAutoFit/>
          </a:bodyPr>
          <a:lstStyle/>
          <a:p>
            <a:r>
              <a:rPr lang="en-GB" sz="3600" b="1" dirty="0" smtClean="0">
                <a:solidFill>
                  <a:srgbClr val="0070C0"/>
                </a:solidFill>
              </a:rPr>
              <a:t>Expectations for Governors:</a:t>
            </a:r>
            <a:endParaRPr lang="en-GB" sz="3600" b="1" dirty="0">
              <a:solidFill>
                <a:srgbClr val="0070C0"/>
              </a:solidFill>
            </a:endParaRPr>
          </a:p>
        </p:txBody>
      </p:sp>
      <p:graphicFrame>
        <p:nvGraphicFramePr>
          <p:cNvPr id="8" name="Diagram 7"/>
          <p:cNvGraphicFramePr/>
          <p:nvPr/>
        </p:nvGraphicFramePr>
        <p:xfrm>
          <a:off x="800557" y="1187355"/>
          <a:ext cx="7128792"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a:spLocks noChangeArrowheads="1"/>
          </p:cNvSpPr>
          <p:nvPr/>
        </p:nvSpPr>
        <p:spPr bwMode="auto">
          <a:xfrm>
            <a:off x="545652" y="254138"/>
            <a:ext cx="4270700" cy="769441"/>
          </a:xfrm>
          <a:prstGeom prst="rect">
            <a:avLst/>
          </a:prstGeom>
          <a:noFill/>
          <a:ln w="9525">
            <a:noFill/>
            <a:miter lim="800000"/>
            <a:headEnd/>
            <a:tailEnd/>
          </a:ln>
        </p:spPr>
        <p:txBody>
          <a:bodyPr wrap="square">
            <a:spAutoFit/>
          </a:bodyPr>
          <a:lstStyle/>
          <a:p>
            <a:r>
              <a:rPr lang="en-US" sz="4400" dirty="0" smtClean="0">
                <a:solidFill>
                  <a:schemeClr val="bg2">
                    <a:lumMod val="75000"/>
                  </a:schemeClr>
                </a:solidFill>
              </a:rPr>
              <a:t> </a:t>
            </a:r>
            <a:r>
              <a:rPr lang="en-US" sz="4400" b="1" dirty="0" smtClean="0">
                <a:solidFill>
                  <a:srgbClr val="0070C0"/>
                </a:solidFill>
              </a:rPr>
              <a:t>Website:</a:t>
            </a:r>
            <a:endParaRPr lang="en-GB" sz="4400" b="1" dirty="0">
              <a:solidFill>
                <a:srgbClr val="0070C0"/>
              </a:solidFill>
            </a:endParaRPr>
          </a:p>
        </p:txBody>
      </p:sp>
      <p:sp>
        <p:nvSpPr>
          <p:cNvPr id="7" name="TextBox 6"/>
          <p:cNvSpPr txBox="1"/>
          <p:nvPr/>
        </p:nvSpPr>
        <p:spPr>
          <a:xfrm>
            <a:off x="545652" y="1351128"/>
            <a:ext cx="7200800" cy="3970318"/>
          </a:xfrm>
          <a:prstGeom prst="rect">
            <a:avLst/>
          </a:prstGeom>
          <a:noFill/>
        </p:spPr>
        <p:txBody>
          <a:bodyPr wrap="square" rtlCol="0">
            <a:spAutoFit/>
          </a:bodyPr>
          <a:lstStyle/>
          <a:p>
            <a:r>
              <a:rPr lang="en-GB" b="1" dirty="0" smtClean="0">
                <a:solidFill>
                  <a:srgbClr val="FF0000"/>
                </a:solidFill>
              </a:rPr>
              <a:t>Updated Information </a:t>
            </a:r>
            <a:r>
              <a:rPr lang="en-GB" b="1" dirty="0">
                <a:solidFill>
                  <a:srgbClr val="FF0000"/>
                </a:solidFill>
              </a:rPr>
              <a:t>to be on websites by April </a:t>
            </a:r>
            <a:r>
              <a:rPr lang="en-GB" b="1" dirty="0" smtClean="0">
                <a:solidFill>
                  <a:srgbClr val="FF0000"/>
                </a:solidFill>
              </a:rPr>
              <a:t>5 2015</a:t>
            </a:r>
            <a:endParaRPr lang="en-GB" b="1" dirty="0">
              <a:solidFill>
                <a:srgbClr val="FF0000"/>
              </a:solidFill>
            </a:endParaRPr>
          </a:p>
          <a:p>
            <a:endParaRPr lang="en-GB" dirty="0"/>
          </a:p>
          <a:p>
            <a:r>
              <a:rPr lang="en-GB" dirty="0"/>
              <a:t>Include:</a:t>
            </a:r>
          </a:p>
          <a:p>
            <a:endParaRPr lang="en-GB" dirty="0"/>
          </a:p>
          <a:p>
            <a:r>
              <a:rPr lang="en-GB" dirty="0"/>
              <a:t>A summary of how your school intends to spend the Sport Premium funds.</a:t>
            </a:r>
          </a:p>
          <a:p>
            <a:endParaRPr lang="en-GB" dirty="0"/>
          </a:p>
          <a:p>
            <a:r>
              <a:rPr lang="en-GB" dirty="0"/>
              <a:t>“The following is a summary of how xxxx intends to spend the 2013/14 Sport Premium monies. The priorities have been identified by using the xxxx self review tool in relation to PE, sport and physical activity. In order to access expertise and appropriate support the school has joined the following organisations to support these priorities.”</a:t>
            </a:r>
          </a:p>
          <a:p>
            <a:endParaRPr lang="en-GB" dirty="0"/>
          </a:p>
          <a:p>
            <a:r>
              <a:rPr lang="en-GB" dirty="0"/>
              <a:t>List </a:t>
            </a:r>
            <a:r>
              <a:rPr lang="en-GB" dirty="0" smtClean="0"/>
              <a:t>priorities</a:t>
            </a:r>
          </a:p>
          <a:p>
            <a:r>
              <a:rPr lang="en-GB" dirty="0" smtClean="0"/>
              <a:t>Impact of 2013/14 spending</a:t>
            </a:r>
            <a:endParaRPr lang="en-GB" dirty="0"/>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45652" y="375781"/>
            <a:ext cx="8054235" cy="646331"/>
          </a:xfrm>
          <a:prstGeom prst="rect">
            <a:avLst/>
          </a:prstGeom>
          <a:noFill/>
        </p:spPr>
        <p:txBody>
          <a:bodyPr wrap="square" rtlCol="0">
            <a:spAutoFit/>
          </a:bodyPr>
          <a:lstStyle/>
          <a:p>
            <a:r>
              <a:rPr lang="en-US" sz="3600" b="1" dirty="0">
                <a:solidFill>
                  <a:srgbClr val="0070C0"/>
                </a:solidFill>
              </a:rPr>
              <a:t>Expectations for Head </a:t>
            </a:r>
            <a:r>
              <a:rPr lang="en-US" sz="3600" b="1" dirty="0" smtClean="0">
                <a:solidFill>
                  <a:srgbClr val="0070C0"/>
                </a:solidFill>
              </a:rPr>
              <a:t>Teachers:</a:t>
            </a:r>
            <a:endParaRPr lang="en-GB" sz="3600" b="1" dirty="0">
              <a:solidFill>
                <a:srgbClr val="0070C0"/>
              </a:solidFill>
            </a:endParaRPr>
          </a:p>
        </p:txBody>
      </p:sp>
      <p:graphicFrame>
        <p:nvGraphicFramePr>
          <p:cNvPr id="8" name="Diagram 7"/>
          <p:cNvGraphicFramePr/>
          <p:nvPr/>
        </p:nvGraphicFramePr>
        <p:xfrm>
          <a:off x="545652" y="1305649"/>
          <a:ext cx="7488832"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601248" y="275573"/>
            <a:ext cx="7753611" cy="984885"/>
          </a:xfrm>
          <a:prstGeom prst="rect">
            <a:avLst/>
          </a:prstGeom>
          <a:noFill/>
        </p:spPr>
        <p:txBody>
          <a:bodyPr wrap="square" rtlCol="0">
            <a:spAutoFit/>
          </a:bodyPr>
          <a:lstStyle/>
          <a:p>
            <a:r>
              <a:rPr lang="en-US" sz="4000" b="1" dirty="0" smtClean="0">
                <a:solidFill>
                  <a:srgbClr val="0070C0"/>
                </a:solidFill>
              </a:rPr>
              <a:t>Expectations </a:t>
            </a:r>
            <a:r>
              <a:rPr lang="en-US" sz="4000" b="1" dirty="0">
                <a:solidFill>
                  <a:srgbClr val="0070C0"/>
                </a:solidFill>
              </a:rPr>
              <a:t>for Subject </a:t>
            </a:r>
            <a:r>
              <a:rPr lang="en-US" sz="4000" b="1" dirty="0" smtClean="0">
                <a:solidFill>
                  <a:srgbClr val="0070C0"/>
                </a:solidFill>
              </a:rPr>
              <a:t>Leader:</a:t>
            </a:r>
            <a:endParaRPr lang="en-GB" sz="4000" b="1" dirty="0">
              <a:solidFill>
                <a:srgbClr val="0070C0"/>
              </a:solidFill>
            </a:endParaRPr>
          </a:p>
          <a:p>
            <a:endParaRPr lang="en-GB" dirty="0"/>
          </a:p>
        </p:txBody>
      </p:sp>
      <p:graphicFrame>
        <p:nvGraphicFramePr>
          <p:cNvPr id="7" name="Diagram 6"/>
          <p:cNvGraphicFramePr/>
          <p:nvPr/>
        </p:nvGraphicFramePr>
        <p:xfrm>
          <a:off x="545652" y="1233641"/>
          <a:ext cx="770485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45652" y="90641"/>
            <a:ext cx="8250508"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70C0"/>
                </a:solidFill>
                <a:effectLst/>
                <a:uLnTx/>
                <a:uFillTx/>
                <a:latin typeface="+mj-lt"/>
                <a:ea typeface="+mj-ea"/>
                <a:cs typeface="+mj-cs"/>
              </a:rPr>
              <a:t>Expectations for Coaches</a:t>
            </a:r>
            <a:endParaRPr kumimoji="0" lang="en-GB" sz="4400" b="1" i="0" u="none" strike="noStrike" kern="1200" cap="none" spc="0" normalizeH="0" baseline="0" noProof="0" dirty="0">
              <a:ln>
                <a:noFill/>
              </a:ln>
              <a:solidFill>
                <a:srgbClr val="0070C0"/>
              </a:solidFill>
              <a:effectLst/>
              <a:uLnTx/>
              <a:uFillTx/>
              <a:latin typeface="+mj-lt"/>
              <a:ea typeface="+mj-ea"/>
              <a:cs typeface="+mj-cs"/>
            </a:endParaRPr>
          </a:p>
        </p:txBody>
      </p:sp>
      <p:graphicFrame>
        <p:nvGraphicFramePr>
          <p:cNvPr id="8" name="Diagram 7"/>
          <p:cNvGraphicFramePr/>
          <p:nvPr>
            <p:extLst>
              <p:ext uri="{D42A27DB-BD31-4B8C-83A1-F6EECF244321}">
                <p14:modId xmlns:p14="http://schemas.microsoft.com/office/powerpoint/2010/main" val="598279040"/>
              </p:ext>
            </p:extLst>
          </p:nvPr>
        </p:nvGraphicFramePr>
        <p:xfrm>
          <a:off x="545652" y="1233641"/>
          <a:ext cx="770485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lements for YST presentation - logo backs option 3 test v2 p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18130" y="340117"/>
            <a:ext cx="8497270" cy="707886"/>
          </a:xfrm>
          <a:prstGeom prst="rect">
            <a:avLst/>
          </a:prstGeom>
          <a:noFill/>
        </p:spPr>
        <p:txBody>
          <a:bodyPr wrap="square" rtlCol="0">
            <a:spAutoFit/>
          </a:bodyPr>
          <a:lstStyle/>
          <a:p>
            <a:r>
              <a:rPr lang="en-US" sz="4000" b="1" dirty="0" err="1" smtClean="0">
                <a:solidFill>
                  <a:srgbClr val="662046"/>
                </a:solidFill>
                <a:latin typeface="Arial"/>
                <a:cs typeface="Arial"/>
              </a:rPr>
              <a:t>Ofsted</a:t>
            </a:r>
            <a:r>
              <a:rPr lang="en-US" sz="4000" b="1" dirty="0" smtClean="0">
                <a:solidFill>
                  <a:srgbClr val="662046"/>
                </a:solidFill>
                <a:latin typeface="Arial"/>
                <a:cs typeface="Arial"/>
              </a:rPr>
              <a:t> Guidance</a:t>
            </a:r>
          </a:p>
        </p:txBody>
      </p:sp>
      <p:sp>
        <p:nvSpPr>
          <p:cNvPr id="5" name="Content Placeholder 5"/>
          <p:cNvSpPr txBox="1">
            <a:spLocks/>
          </p:cNvSpPr>
          <p:nvPr/>
        </p:nvSpPr>
        <p:spPr>
          <a:xfrm>
            <a:off x="1187355" y="1196752"/>
            <a:ext cx="6172200" cy="4968552"/>
          </a:xfrm>
          <a:prstGeom prst="rect">
            <a:avLst/>
          </a:prstGeom>
        </p:spPr>
        <p:txBody>
          <a:bodyPr vert="horz" lIns="91440" tIns="45720" rIns="91440" bIns="45720" rtlCol="0">
            <a:normAutofit/>
          </a:bodyPr>
          <a:lstStyle/>
          <a:p>
            <a:pPr marL="11430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400" b="0" i="0" u="none" strike="noStrike" kern="1200" cap="none" spc="0" normalizeH="0" baseline="0" noProof="0" dirty="0" smtClean="0">
                <a:ln>
                  <a:noFill/>
                </a:ln>
                <a:effectLst/>
                <a:uLnTx/>
                <a:uFillTx/>
                <a:latin typeface="+mn-lt"/>
                <a:ea typeface="+mn-ea"/>
                <a:cs typeface="+mn-cs"/>
              </a:rPr>
              <a:t>The quality of leadership in and management of the school, Governance asked about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28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7" name="Diagram 6"/>
          <p:cNvGraphicFramePr/>
          <p:nvPr>
            <p:extLst>
              <p:ext uri="{D42A27DB-BD31-4B8C-83A1-F6EECF244321}">
                <p14:modId xmlns:p14="http://schemas.microsoft.com/office/powerpoint/2010/main" val="3941831384"/>
              </p:ext>
            </p:extLst>
          </p:nvPr>
        </p:nvGraphicFramePr>
        <p:xfrm>
          <a:off x="1746913" y="2033516"/>
          <a:ext cx="5117910" cy="457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0432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4"/>
          <p:cNvSpPr txBox="1">
            <a:spLocks noChangeArrowheads="1"/>
          </p:cNvSpPr>
          <p:nvPr/>
        </p:nvSpPr>
        <p:spPr bwMode="auto">
          <a:xfrm>
            <a:off x="371475" y="206971"/>
            <a:ext cx="8294605" cy="1569660"/>
          </a:xfrm>
          <a:prstGeom prst="rect">
            <a:avLst/>
          </a:prstGeom>
          <a:noFill/>
          <a:ln w="9525">
            <a:noFill/>
            <a:miter lim="800000"/>
            <a:headEnd/>
            <a:tailEnd/>
          </a:ln>
        </p:spPr>
        <p:txBody>
          <a:bodyPr wrap="square" anchor="ctr">
            <a:spAutoFit/>
          </a:bodyPr>
          <a:lstStyle/>
          <a:p>
            <a:r>
              <a:rPr lang="en-US" sz="3200" b="1" dirty="0" smtClean="0">
                <a:solidFill>
                  <a:srgbClr val="0070C0"/>
                </a:solidFill>
                <a:latin typeface="Calibri" pitchFamily="34" charset="0"/>
              </a:rPr>
              <a:t>PE</a:t>
            </a:r>
            <a:r>
              <a:rPr lang="en-US" sz="3200" b="1" dirty="0">
                <a:solidFill>
                  <a:srgbClr val="0070C0"/>
                </a:solidFill>
                <a:latin typeface="Calibri" pitchFamily="34" charset="0"/>
              </a:rPr>
              <a:t>, Healthy Active Lifestyles (HAL) &amp; School Sport (SS)</a:t>
            </a:r>
          </a:p>
          <a:p>
            <a:endParaRPr lang="en-US" sz="3200" b="1" dirty="0">
              <a:solidFill>
                <a:srgbClr val="0070C0"/>
              </a:solidFill>
              <a:latin typeface="Calibri" pitchFamily="34" charset="0"/>
            </a:endParaRPr>
          </a:p>
        </p:txBody>
      </p:sp>
      <p:pic>
        <p:nvPicPr>
          <p:cNvPr id="1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98" y="1703219"/>
            <a:ext cx="2972377" cy="19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Placeholder 2"/>
          <p:cNvPicPr>
            <a:picLocks noChangeAspect="1"/>
          </p:cNvPicPr>
          <p:nvPr/>
        </p:nvPicPr>
        <p:blipFill>
          <a:blip r:embed="rId5" cstate="print">
            <a:extLst>
              <a:ext uri="{28A0092B-C50C-407E-A947-70E740481C1C}">
                <a14:useLocalDpi xmlns:a14="http://schemas.microsoft.com/office/drawing/2010/main" val="0"/>
              </a:ext>
            </a:extLst>
          </a:blip>
          <a:srcRect l="5556" r="5556"/>
          <a:stretch>
            <a:fillRect/>
          </a:stretch>
        </p:blipFill>
        <p:spPr bwMode="auto">
          <a:xfrm>
            <a:off x="6038768" y="1703219"/>
            <a:ext cx="2627312" cy="1970484"/>
          </a:xfrm>
          <a:prstGeom prst="rect">
            <a:avLst/>
          </a:prstGeom>
          <a:noFill/>
          <a:ln w="9525">
            <a:noFill/>
            <a:miter lim="800000"/>
            <a:headEnd/>
            <a:tailEnd/>
          </a:ln>
        </p:spPr>
      </p:pic>
      <p:sp>
        <p:nvSpPr>
          <p:cNvPr id="12" name="TextBox 11"/>
          <p:cNvSpPr txBox="1"/>
          <p:nvPr/>
        </p:nvSpPr>
        <p:spPr>
          <a:xfrm>
            <a:off x="3816975" y="1850042"/>
            <a:ext cx="2264568" cy="1200329"/>
          </a:xfrm>
          <a:prstGeom prst="rect">
            <a:avLst/>
          </a:prstGeom>
          <a:noFill/>
        </p:spPr>
        <p:txBody>
          <a:bodyPr wrap="square" rtlCol="0">
            <a:spAutoFit/>
          </a:bodyPr>
          <a:lstStyle/>
          <a:p>
            <a:pPr algn="ctr"/>
            <a:r>
              <a:rPr lang="en-GB" sz="2400" dirty="0"/>
              <a:t>What does it look like in your school?</a:t>
            </a:r>
          </a:p>
        </p:txBody>
      </p:sp>
      <p:sp>
        <p:nvSpPr>
          <p:cNvPr id="13" name="TextBox 12"/>
          <p:cNvSpPr txBox="1"/>
          <p:nvPr/>
        </p:nvSpPr>
        <p:spPr>
          <a:xfrm>
            <a:off x="1013450" y="3723758"/>
            <a:ext cx="2803525" cy="369332"/>
          </a:xfrm>
          <a:prstGeom prst="rect">
            <a:avLst/>
          </a:prstGeom>
          <a:noFill/>
        </p:spPr>
        <p:txBody>
          <a:bodyPr wrap="square" rtlCol="0">
            <a:spAutoFit/>
          </a:bodyPr>
          <a:lstStyle/>
          <a:p>
            <a:r>
              <a:rPr lang="en-GB" dirty="0"/>
              <a:t>Healthy Active Lifestyles</a:t>
            </a:r>
          </a:p>
        </p:txBody>
      </p:sp>
      <p:sp>
        <p:nvSpPr>
          <p:cNvPr id="14" name="TextBox 13"/>
          <p:cNvSpPr txBox="1"/>
          <p:nvPr/>
        </p:nvSpPr>
        <p:spPr>
          <a:xfrm>
            <a:off x="6392211" y="3723758"/>
            <a:ext cx="2082800" cy="369332"/>
          </a:xfrm>
          <a:prstGeom prst="rect">
            <a:avLst/>
          </a:prstGeom>
          <a:noFill/>
        </p:spPr>
        <p:txBody>
          <a:bodyPr wrap="square" rtlCol="0">
            <a:spAutoFit/>
          </a:bodyPr>
          <a:lstStyle/>
          <a:p>
            <a:r>
              <a:rPr lang="en-GB" dirty="0"/>
              <a:t>School Sport</a:t>
            </a:r>
          </a:p>
        </p:txBody>
      </p:sp>
      <p:pic>
        <p:nvPicPr>
          <p:cNvPr id="15" name="Picture 2" descr="H:\documents\Active Fusion\Pictures\basketb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9680" y="3315580"/>
            <a:ext cx="2303680" cy="282578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28792" y="6202362"/>
            <a:ext cx="2264568" cy="369332"/>
          </a:xfrm>
          <a:prstGeom prst="rect">
            <a:avLst/>
          </a:prstGeom>
          <a:noFill/>
        </p:spPr>
        <p:txBody>
          <a:bodyPr wrap="square" rtlCol="0">
            <a:spAutoFit/>
          </a:bodyPr>
          <a:lstStyle/>
          <a:p>
            <a:r>
              <a:rPr lang="en-GB" dirty="0"/>
              <a:t>Physical Education</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Rectangle 16"/>
          <p:cNvSpPr/>
          <p:nvPr/>
        </p:nvSpPr>
        <p:spPr>
          <a:xfrm>
            <a:off x="413602" y="404665"/>
            <a:ext cx="7344816" cy="646331"/>
          </a:xfrm>
          <a:prstGeom prst="rect">
            <a:avLst/>
          </a:prstGeom>
        </p:spPr>
        <p:txBody>
          <a:bodyPr wrap="square">
            <a:spAutoFit/>
          </a:bodyPr>
          <a:lstStyle/>
          <a:p>
            <a:r>
              <a:rPr lang="en-US" sz="3600" b="1" dirty="0">
                <a:solidFill>
                  <a:srgbClr val="0070C0"/>
                </a:solidFill>
                <a:latin typeface="Calibri" pitchFamily="34" charset="0"/>
              </a:rPr>
              <a:t>Every </a:t>
            </a:r>
            <a:r>
              <a:rPr lang="en-US" sz="3600" b="1" dirty="0" smtClean="0">
                <a:solidFill>
                  <a:srgbClr val="0070C0"/>
                </a:solidFill>
                <a:latin typeface="Calibri" pitchFamily="34" charset="0"/>
              </a:rPr>
              <a:t>child’</a:t>
            </a:r>
            <a:r>
              <a:rPr lang="en-US" altLang="ja-JP" sz="3600" b="1" dirty="0" smtClean="0">
                <a:solidFill>
                  <a:srgbClr val="0070C0"/>
                </a:solidFill>
                <a:latin typeface="Calibri" pitchFamily="34" charset="0"/>
              </a:rPr>
              <a:t>s right!</a:t>
            </a:r>
            <a:endParaRPr lang="en-US" sz="3600" b="1" dirty="0">
              <a:solidFill>
                <a:srgbClr val="0070C0"/>
              </a:solidFill>
              <a:latin typeface="Calibri" pitchFamily="34" charset="0"/>
            </a:endParaRPr>
          </a:p>
        </p:txBody>
      </p:sp>
      <p:pic>
        <p:nvPicPr>
          <p:cNvPr id="18" name="Picture 17" descr="IMG_3303 - Version 2.jpg"/>
          <p:cNvPicPr>
            <a:picLocks noChangeAspect="1"/>
          </p:cNvPicPr>
          <p:nvPr/>
        </p:nvPicPr>
        <p:blipFill>
          <a:blip r:embed="rId4" cstate="print"/>
          <a:srcRect t="-23131" b="23131"/>
          <a:stretch>
            <a:fillRect/>
          </a:stretch>
        </p:blipFill>
        <p:spPr bwMode="auto">
          <a:xfrm>
            <a:off x="413602" y="709802"/>
            <a:ext cx="8394700" cy="3804080"/>
          </a:xfrm>
          <a:prstGeom prst="rect">
            <a:avLst/>
          </a:prstGeom>
          <a:noFill/>
          <a:ln w="9525">
            <a:noFill/>
            <a:miter lim="800000"/>
            <a:headEnd/>
            <a:tailEnd/>
          </a:ln>
        </p:spPr>
      </p:pic>
      <p:sp>
        <p:nvSpPr>
          <p:cNvPr id="19" name="TextBox 18"/>
          <p:cNvSpPr txBox="1"/>
          <p:nvPr/>
        </p:nvSpPr>
        <p:spPr>
          <a:xfrm>
            <a:off x="413602" y="5172501"/>
            <a:ext cx="6792416" cy="369332"/>
          </a:xfrm>
          <a:prstGeom prst="rect">
            <a:avLst/>
          </a:prstGeom>
          <a:noFill/>
        </p:spPr>
        <p:txBody>
          <a:bodyPr wrap="square" rtlCol="0">
            <a:spAutoFit/>
          </a:bodyPr>
          <a:lstStyle/>
          <a:p>
            <a:r>
              <a:rPr lang="en-GB" dirty="0" smtClean="0"/>
              <a:t>INSERT CONTACT DETAILS</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Diagram 4"/>
          <p:cNvGraphicFramePr/>
          <p:nvPr>
            <p:extLst/>
          </p:nvPr>
        </p:nvGraphicFramePr>
        <p:xfrm>
          <a:off x="673821" y="1173707"/>
          <a:ext cx="7320136"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18130" y="340117"/>
            <a:ext cx="8497270" cy="707886"/>
          </a:xfrm>
          <a:prstGeom prst="rect">
            <a:avLst/>
          </a:prstGeom>
          <a:noFill/>
        </p:spPr>
        <p:txBody>
          <a:bodyPr wrap="square" rtlCol="0">
            <a:spAutoFit/>
          </a:bodyPr>
          <a:lstStyle/>
          <a:p>
            <a:r>
              <a:rPr lang="en-US" sz="4000" b="1" dirty="0" err="1" smtClean="0">
                <a:solidFill>
                  <a:srgbClr val="662046"/>
                </a:solidFill>
                <a:latin typeface="Arial"/>
                <a:cs typeface="Arial"/>
              </a:rPr>
              <a:t>Ofsted</a:t>
            </a:r>
            <a:r>
              <a:rPr lang="en-US" sz="4000" b="1" dirty="0" smtClean="0">
                <a:solidFill>
                  <a:srgbClr val="662046"/>
                </a:solidFill>
                <a:latin typeface="Arial"/>
                <a:cs typeface="Arial"/>
              </a:rPr>
              <a:t> Guidance</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18129" y="352817"/>
            <a:ext cx="8349093" cy="707886"/>
          </a:xfrm>
          <a:prstGeom prst="rect">
            <a:avLst/>
          </a:prstGeom>
          <a:noFill/>
        </p:spPr>
        <p:txBody>
          <a:bodyPr wrap="square" rtlCol="0">
            <a:spAutoFit/>
          </a:bodyPr>
          <a:lstStyle/>
          <a:p>
            <a:r>
              <a:rPr lang="en-US" sz="4000" b="1" dirty="0" smtClean="0">
                <a:solidFill>
                  <a:srgbClr val="0065BD"/>
                </a:solidFill>
                <a:latin typeface="Arial"/>
                <a:cs typeface="Arial"/>
              </a:rPr>
              <a:t>Workshop Outcomes</a:t>
            </a:r>
          </a:p>
        </p:txBody>
      </p:sp>
      <p:sp>
        <p:nvSpPr>
          <p:cNvPr id="8" name="TextBox 7"/>
          <p:cNvSpPr txBox="1">
            <a:spLocks noChangeArrowheads="1"/>
          </p:cNvSpPr>
          <p:nvPr/>
        </p:nvSpPr>
        <p:spPr bwMode="auto">
          <a:xfrm>
            <a:off x="479121" y="1597153"/>
            <a:ext cx="7675324" cy="4893647"/>
          </a:xfrm>
          <a:prstGeom prst="rect">
            <a:avLst/>
          </a:prstGeom>
          <a:noFill/>
          <a:ln w="9525">
            <a:noFill/>
            <a:miter lim="800000"/>
            <a:headEnd/>
            <a:tailEnd/>
          </a:ln>
        </p:spPr>
        <p:txBody>
          <a:bodyPr wrap="square">
            <a:spAutoFit/>
          </a:bodyPr>
          <a:lstStyle/>
          <a:p>
            <a:pPr>
              <a:defRPr/>
            </a:pPr>
            <a:endParaRPr lang="en-GB" sz="2000" dirty="0"/>
          </a:p>
          <a:p>
            <a:pPr>
              <a:buFont typeface="Arial" pitchFamily="34" charset="0"/>
              <a:buChar char="•"/>
              <a:defRPr/>
            </a:pPr>
            <a:r>
              <a:rPr lang="en-GB" sz="2000" dirty="0" smtClean="0"/>
              <a:t>  </a:t>
            </a:r>
            <a:r>
              <a:rPr lang="en-GB" sz="2400" dirty="0" smtClean="0"/>
              <a:t>To raise awareness of the Sport Premium Funding </a:t>
            </a:r>
          </a:p>
          <a:p>
            <a:pPr>
              <a:buFont typeface="Arial" pitchFamily="34" charset="0"/>
              <a:buChar char="•"/>
              <a:defRPr/>
            </a:pPr>
            <a:endParaRPr lang="en-GB" sz="2400" dirty="0"/>
          </a:p>
          <a:p>
            <a:pPr>
              <a:buFont typeface="Arial" pitchFamily="34" charset="0"/>
              <a:buChar char="•"/>
              <a:defRPr/>
            </a:pPr>
            <a:r>
              <a:rPr lang="en-GB" sz="2400" dirty="0" smtClean="0"/>
              <a:t>  To enable Governing Bodies to recognise their accountability  </a:t>
            </a:r>
          </a:p>
          <a:p>
            <a:pPr>
              <a:buFont typeface="Arial" pitchFamily="34" charset="0"/>
              <a:buChar char="•"/>
              <a:defRPr/>
            </a:pPr>
            <a:endParaRPr lang="en-GB" sz="2400" dirty="0" smtClean="0"/>
          </a:p>
          <a:p>
            <a:pPr>
              <a:buFont typeface="Arial" pitchFamily="34" charset="0"/>
              <a:buChar char="•"/>
              <a:defRPr/>
            </a:pPr>
            <a:r>
              <a:rPr lang="en-GB" sz="2400" dirty="0" smtClean="0"/>
              <a:t>  To ensure that the Governing Body are holding their school to account</a:t>
            </a:r>
          </a:p>
          <a:p>
            <a:pPr>
              <a:defRPr/>
            </a:pPr>
            <a:endParaRPr lang="en-GB" sz="2400" dirty="0" smtClean="0"/>
          </a:p>
          <a:p>
            <a:pPr>
              <a:defRPr/>
            </a:pPr>
            <a:r>
              <a:rPr lang="en-GB" sz="2400" dirty="0" smtClean="0"/>
              <a:t>- </a:t>
            </a:r>
            <a:r>
              <a:rPr lang="en-GB" sz="2400" dirty="0" smtClean="0">
                <a:solidFill>
                  <a:srgbClr val="FF0000"/>
                </a:solidFill>
              </a:rPr>
              <a:t>You may wish to insert a local outcome </a:t>
            </a:r>
            <a:r>
              <a:rPr lang="en-GB" sz="2400" dirty="0" err="1" smtClean="0">
                <a:solidFill>
                  <a:srgbClr val="FF0000"/>
                </a:solidFill>
              </a:rPr>
              <a:t>eg</a:t>
            </a:r>
            <a:r>
              <a:rPr lang="en-GB" sz="2400" dirty="0" smtClean="0">
                <a:solidFill>
                  <a:srgbClr val="FF0000"/>
                </a:solidFill>
              </a:rPr>
              <a:t>. Exploring a central model/cluster</a:t>
            </a:r>
          </a:p>
          <a:p>
            <a:pPr>
              <a:defRPr/>
            </a:pPr>
            <a:endParaRPr lang="en-GB" sz="2400" dirty="0" smtClean="0"/>
          </a:p>
          <a:p>
            <a:pPr>
              <a:buFont typeface="Arial" pitchFamily="34" charset="0"/>
              <a:buChar char="•"/>
              <a:defRPr/>
            </a:pPr>
            <a:endParaRPr lang="en-US" sz="2800" dirty="0">
              <a:solidFill>
                <a:srgbClr val="5E6A71"/>
              </a:solidFill>
              <a:latin typeface="Calibri" pitchFamily="34" charset="0"/>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479121" y="352818"/>
            <a:ext cx="8349093" cy="1323439"/>
          </a:xfrm>
          <a:prstGeom prst="rect">
            <a:avLst/>
          </a:prstGeom>
          <a:noFill/>
        </p:spPr>
        <p:txBody>
          <a:bodyPr wrap="square" rtlCol="0">
            <a:spAutoFit/>
          </a:bodyPr>
          <a:lstStyle/>
          <a:p>
            <a:r>
              <a:rPr lang="en-US" sz="4000" b="1" dirty="0">
                <a:solidFill>
                  <a:srgbClr val="0065BD"/>
                </a:solidFill>
                <a:latin typeface="Arial"/>
                <a:cs typeface="Arial"/>
              </a:rPr>
              <a:t>Government announcement: Sport Premium</a:t>
            </a:r>
          </a:p>
        </p:txBody>
      </p:sp>
      <p:sp>
        <p:nvSpPr>
          <p:cNvPr id="6" name="TextBox 5"/>
          <p:cNvSpPr txBox="1"/>
          <p:nvPr/>
        </p:nvSpPr>
        <p:spPr>
          <a:xfrm>
            <a:off x="700182" y="2022992"/>
            <a:ext cx="7582871" cy="2795637"/>
          </a:xfrm>
          <a:prstGeom prst="rect">
            <a:avLst/>
          </a:prstGeom>
          <a:noFill/>
        </p:spPr>
        <p:txBody>
          <a:bodyPr wrap="square" rtlCol="0">
            <a:spAutoFit/>
          </a:bodyPr>
          <a:lstStyle/>
          <a:p>
            <a:pPr marL="457200" indent="-457200">
              <a:spcAft>
                <a:spcPts val="700"/>
              </a:spcAft>
              <a:buFont typeface="Arial"/>
              <a:buChar char="•"/>
            </a:pPr>
            <a:r>
              <a:rPr lang="en-US" sz="2400" dirty="0">
                <a:solidFill>
                  <a:srgbClr val="424D57"/>
                </a:solidFill>
                <a:latin typeface="Arial"/>
                <a:cs typeface="Arial"/>
              </a:rPr>
              <a:t>£150 million </a:t>
            </a:r>
            <a:r>
              <a:rPr lang="en-US" sz="3200" b="1" dirty="0">
                <a:solidFill>
                  <a:srgbClr val="0065BD"/>
                </a:solidFill>
                <a:latin typeface="Arial"/>
                <a:cs typeface="Arial"/>
              </a:rPr>
              <a:t>ring fenced</a:t>
            </a:r>
            <a:r>
              <a:rPr lang="en-US" sz="2400" dirty="0">
                <a:solidFill>
                  <a:srgbClr val="0065BD"/>
                </a:solidFill>
                <a:latin typeface="Arial"/>
                <a:cs typeface="Arial"/>
              </a:rPr>
              <a:t> </a:t>
            </a:r>
            <a:r>
              <a:rPr lang="en-US" sz="2400" dirty="0">
                <a:solidFill>
                  <a:srgbClr val="424D57"/>
                </a:solidFill>
                <a:latin typeface="Arial"/>
                <a:cs typeface="Arial"/>
              </a:rPr>
              <a:t>in each of the next three years to support delivery of PE and sport in primary schools</a:t>
            </a:r>
          </a:p>
          <a:p>
            <a:pPr>
              <a:spcAft>
                <a:spcPts val="700"/>
              </a:spcAft>
            </a:pPr>
            <a:endParaRPr lang="en-US" sz="1200" dirty="0">
              <a:solidFill>
                <a:srgbClr val="424D57"/>
              </a:solidFill>
              <a:latin typeface="Arial"/>
              <a:cs typeface="Arial"/>
            </a:endParaRPr>
          </a:p>
          <a:p>
            <a:pPr marL="457200" indent="-457200">
              <a:spcAft>
                <a:spcPts val="700"/>
              </a:spcAft>
              <a:buFont typeface="Arial"/>
              <a:buChar char="•"/>
            </a:pPr>
            <a:r>
              <a:rPr lang="en-US" sz="2400" dirty="0">
                <a:solidFill>
                  <a:srgbClr val="424D57"/>
                </a:solidFill>
                <a:latin typeface="Arial"/>
                <a:cs typeface="Arial"/>
              </a:rPr>
              <a:t>Funding allocated through a lump sum for each school. Typical primary school with 250 pupils to receive approximately £9,000 each year</a:t>
            </a: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2"/>
          <p:cNvSpPr txBox="1">
            <a:spLocks/>
          </p:cNvSpPr>
          <p:nvPr/>
        </p:nvSpPr>
        <p:spPr>
          <a:xfrm>
            <a:off x="609600" y="274638"/>
            <a:ext cx="7333397" cy="11430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70C0"/>
                </a:solidFill>
                <a:effectLst/>
                <a:uLnTx/>
                <a:uFillTx/>
                <a:latin typeface="+mj-lt"/>
                <a:ea typeface="+mj-ea"/>
                <a:cs typeface="+mj-cs"/>
              </a:rPr>
              <a:t>What will this mean for your school?</a:t>
            </a:r>
            <a:endParaRPr kumimoji="0" lang="en-GB" sz="3200" b="1" i="0" u="none" strike="noStrike" kern="1200" cap="none" spc="0" normalizeH="0" baseline="0" noProof="0" dirty="0">
              <a:ln>
                <a:noFill/>
              </a:ln>
              <a:solidFill>
                <a:srgbClr val="0070C0"/>
              </a:solidFill>
              <a:effectLst/>
              <a:uLnTx/>
              <a:uFillTx/>
              <a:latin typeface="+mj-lt"/>
              <a:ea typeface="+mj-ea"/>
              <a:cs typeface="+mj-cs"/>
            </a:endParaRPr>
          </a:p>
        </p:txBody>
      </p:sp>
      <p:sp>
        <p:nvSpPr>
          <p:cNvPr id="8" name="Content Placeholder 1"/>
          <p:cNvSpPr txBox="1">
            <a:spLocks/>
          </p:cNvSpPr>
          <p:nvPr/>
        </p:nvSpPr>
        <p:spPr>
          <a:xfrm>
            <a:off x="609600" y="1600200"/>
            <a:ext cx="7333397" cy="4800600"/>
          </a:xfrm>
          <a:prstGeom prst="rect">
            <a:avLst/>
          </a:prstGeom>
        </p:spPr>
        <p:txBody>
          <a:bodyPr vert="horz" lIns="91440" tIns="45720" rIns="91440" bIns="45720" rtlCol="0">
            <a:normAutofit/>
          </a:bodyPr>
          <a:lstStyle/>
          <a:p>
            <a:pPr marL="457200" marR="0" lvl="0" indent="-457200" algn="ctr" defTabSz="457200" rtl="0" eaLnBrk="1" fontAlgn="auto" latinLnBrk="0" hangingPunct="1">
              <a:lnSpc>
                <a:spcPct val="100000"/>
              </a:lnSpc>
              <a:spcBef>
                <a:spcPct val="20000"/>
              </a:spcBef>
              <a:spcAft>
                <a:spcPts val="0"/>
              </a:spcAft>
              <a:buClrTx/>
              <a:buSzTx/>
              <a:buFont typeface="Arial"/>
              <a:buNone/>
              <a:tabLst/>
              <a:defRPr/>
            </a:pPr>
            <a:r>
              <a:rPr kumimoji="0" lang="en-GB" sz="2400" b="1" i="0" u="none" strike="noStrike" kern="1200" cap="none" spc="0" normalizeH="0" baseline="0" noProof="0" dirty="0" smtClean="0">
                <a:ln>
                  <a:noFill/>
                </a:ln>
                <a:effectLst/>
                <a:uLnTx/>
                <a:uFillTx/>
                <a:latin typeface="Calibri" pitchFamily="34" charset="0"/>
                <a:ea typeface="+mn-ea"/>
                <a:cs typeface="+mn-cs"/>
              </a:rPr>
              <a:t>Funding will be allocated through a lump sum for each school and a per-pupil top-up mechanism. A typical primary school with 250 pupils will receive around £9,250 each year</a:t>
            </a:r>
          </a:p>
          <a:p>
            <a:pPr marL="457200" marR="0" lvl="0" indent="-457200" algn="ctr" defTabSz="457200" rtl="0" eaLnBrk="1" fontAlgn="auto" latinLnBrk="0" hangingPunct="1">
              <a:lnSpc>
                <a:spcPct val="100000"/>
              </a:lnSpc>
              <a:spcBef>
                <a:spcPct val="20000"/>
              </a:spcBef>
              <a:spcAft>
                <a:spcPts val="0"/>
              </a:spcAft>
              <a:buClrTx/>
              <a:buSzTx/>
              <a:buFont typeface="Arial" charset="0"/>
              <a:buChar char="•"/>
              <a:tabLst/>
              <a:defRPr/>
            </a:pPr>
            <a:endParaRPr kumimoji="0" lang="en-GB" sz="2400" b="1" i="0" u="none" strike="noStrike" kern="1200" cap="none" spc="0" normalizeH="0" baseline="0" noProof="0" dirty="0" smtClean="0">
              <a:ln>
                <a:noFill/>
              </a:ln>
              <a:effectLst/>
              <a:uLnTx/>
              <a:uFillTx/>
              <a:latin typeface="Calibri" pitchFamily="34" charset="0"/>
              <a:ea typeface="+mn-ea"/>
              <a:cs typeface="+mn-cs"/>
            </a:endParaRPr>
          </a:p>
          <a:p>
            <a:pPr marL="457200" marR="0" lvl="0" indent="-457200" algn="ctr" defTabSz="457200" rtl="0" eaLnBrk="1" fontAlgn="auto" latinLnBrk="0" hangingPunct="1">
              <a:lnSpc>
                <a:spcPct val="100000"/>
              </a:lnSpc>
              <a:spcBef>
                <a:spcPct val="20000"/>
              </a:spcBef>
              <a:spcAft>
                <a:spcPts val="0"/>
              </a:spcAft>
              <a:buClrTx/>
              <a:buSzTx/>
              <a:buFont typeface="Arial"/>
              <a:buNone/>
              <a:tabLst/>
              <a:defRPr/>
            </a:pPr>
            <a:r>
              <a:rPr kumimoji="0" lang="en-GB" sz="2400" b="1" i="0" u="none" strike="noStrike" kern="1200" cap="none" spc="0" normalizeH="0" baseline="0" noProof="0" dirty="0" err="1" smtClean="0">
                <a:ln>
                  <a:noFill/>
                </a:ln>
                <a:effectLst/>
                <a:uLnTx/>
                <a:uFillTx/>
                <a:latin typeface="Calibri" pitchFamily="34" charset="0"/>
                <a:ea typeface="+mn-ea"/>
                <a:cs typeface="+mn-cs"/>
              </a:rPr>
              <a:t>Ofsted</a:t>
            </a:r>
            <a:r>
              <a:rPr kumimoji="0" lang="en-GB" sz="2400" b="1" i="0" u="none" strike="noStrike" kern="1200" cap="none" spc="0" normalizeH="0" baseline="0" noProof="0" dirty="0" smtClean="0">
                <a:ln>
                  <a:noFill/>
                </a:ln>
                <a:effectLst/>
                <a:uLnTx/>
                <a:uFillTx/>
                <a:latin typeface="Calibri" pitchFamily="34" charset="0"/>
                <a:ea typeface="+mn-ea"/>
                <a:cs typeface="+mn-cs"/>
              </a:rPr>
              <a:t> priority when assessing the overall provision offered by schools</a:t>
            </a:r>
            <a:endParaRPr kumimoji="0" lang="en-GB" sz="24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2"/>
          <p:cNvSpPr txBox="1">
            <a:spLocks/>
          </p:cNvSpPr>
          <p:nvPr/>
        </p:nvSpPr>
        <p:spPr>
          <a:xfrm>
            <a:off x="609600" y="274638"/>
            <a:ext cx="7838364" cy="1143000"/>
          </a:xfrm>
          <a:prstGeom prst="rect">
            <a:avLst/>
          </a:prstGeom>
        </p:spPr>
        <p:txBody>
          <a:bodyPr vert="horz" lIns="91440" tIns="45720" rIns="91440" bIns="45720" rtlCol="0" anchor="ctr">
            <a:normAutofit fontScale="525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4400" b="0" i="0" u="sng" strike="noStrike" kern="1200" cap="none" spc="0" normalizeH="0" baseline="0" noProof="0" dirty="0" smtClean="0">
                <a:ln>
                  <a:noFill/>
                </a:ln>
                <a:solidFill>
                  <a:schemeClr val="tx1"/>
                </a:solidFill>
                <a:effectLst/>
                <a:uLnTx/>
                <a:uFillTx/>
                <a:latin typeface="+mj-lt"/>
                <a:ea typeface="+mj-ea"/>
                <a:cs typeface="+mj-cs"/>
              </a:rPr>
              <a:t/>
            </a:r>
            <a:br>
              <a:rPr kumimoji="0" lang="en-GB" sz="4400" b="0" i="0" u="sng" strike="noStrike" kern="1200" cap="none" spc="0" normalizeH="0" baseline="0" noProof="0" dirty="0" smtClean="0">
                <a:ln>
                  <a:noFill/>
                </a:ln>
                <a:solidFill>
                  <a:schemeClr val="tx1"/>
                </a:solidFill>
                <a:effectLst/>
                <a:uLnTx/>
                <a:uFillTx/>
                <a:latin typeface="+mj-lt"/>
                <a:ea typeface="+mj-ea"/>
                <a:cs typeface="+mj-cs"/>
              </a:rPr>
            </a:br>
            <a:r>
              <a:rPr kumimoji="0" lang="en-GB" sz="6000" b="1" i="0" u="none" strike="noStrike" kern="1200" cap="none" spc="0" normalizeH="0" baseline="0" noProof="0" dirty="0" smtClean="0">
                <a:ln>
                  <a:noFill/>
                </a:ln>
                <a:solidFill>
                  <a:srgbClr val="0070C0"/>
                </a:solidFill>
                <a:effectLst/>
                <a:uLnTx/>
                <a:uFillTx/>
                <a:latin typeface="+mj-lt"/>
                <a:ea typeface="+mj-ea"/>
                <a:cs typeface="+mj-cs"/>
              </a:rPr>
              <a:t>Accountability</a:t>
            </a:r>
            <a:r>
              <a:rPr kumimoji="0" lang="en-GB" sz="4400" b="0" i="0" u="none" strike="noStrike" kern="1200" cap="none" spc="0" normalizeH="0" baseline="0" noProof="0" dirty="0" smtClean="0">
                <a:ln>
                  <a:noFill/>
                </a:ln>
                <a:solidFill>
                  <a:schemeClr val="bg2">
                    <a:lumMod val="50000"/>
                  </a:schemeClr>
                </a:solidFill>
                <a:effectLst/>
                <a:uLnTx/>
                <a:uFillTx/>
                <a:latin typeface="+mj-lt"/>
                <a:ea typeface="+mj-ea"/>
                <a:cs typeface="+mj-cs"/>
              </a:rPr>
              <a:t/>
            </a:r>
            <a:br>
              <a:rPr kumimoji="0" lang="en-GB" sz="4400" b="0" i="0" u="none" strike="noStrike" kern="1200" cap="none" spc="0" normalizeH="0" baseline="0" noProof="0" dirty="0" smtClean="0">
                <a:ln>
                  <a:noFill/>
                </a:ln>
                <a:solidFill>
                  <a:schemeClr val="bg2">
                    <a:lumMod val="50000"/>
                  </a:schemeClr>
                </a:solidFill>
                <a:effectLst/>
                <a:uLnTx/>
                <a:uFillTx/>
                <a:latin typeface="+mj-lt"/>
                <a:ea typeface="+mj-ea"/>
                <a:cs typeface="+mj-cs"/>
              </a:rPr>
            </a:br>
            <a:endParaRPr kumimoji="0" lang="en-GB" sz="4400" b="0" i="0" u="none" strike="noStrike" kern="1200" cap="none" spc="0" normalizeH="0" baseline="0" noProof="0" dirty="0">
              <a:ln>
                <a:noFill/>
              </a:ln>
              <a:solidFill>
                <a:schemeClr val="bg2">
                  <a:lumMod val="50000"/>
                </a:schemeClr>
              </a:solidFill>
              <a:effectLst/>
              <a:uLnTx/>
              <a:uFillTx/>
              <a:latin typeface="+mj-lt"/>
              <a:ea typeface="+mj-ea"/>
              <a:cs typeface="+mj-cs"/>
            </a:endParaRPr>
          </a:p>
        </p:txBody>
      </p:sp>
      <p:sp>
        <p:nvSpPr>
          <p:cNvPr id="6" name="Content Placeholder 1"/>
          <p:cNvSpPr txBox="1">
            <a:spLocks/>
          </p:cNvSpPr>
          <p:nvPr/>
        </p:nvSpPr>
        <p:spPr>
          <a:xfrm>
            <a:off x="609600" y="1600200"/>
            <a:ext cx="7333397" cy="4800600"/>
          </a:xfrm>
          <a:prstGeom prst="rect">
            <a:avLst/>
          </a:prstGeom>
        </p:spPr>
        <p:txBody>
          <a:bodyPr vert="horz" lIns="91440" tIns="45720" rIns="91440" bIns="45720" rtlCol="0">
            <a:normAutofit fontScale="925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400" b="0" i="0" u="none" strike="noStrike" kern="1200" cap="none" spc="0" normalizeH="0" baseline="0" noProof="0" dirty="0" smtClean="0">
                <a:ln>
                  <a:noFill/>
                </a:ln>
                <a:effectLst/>
                <a:uLnTx/>
                <a:uFillTx/>
                <a:latin typeface="+mn-lt"/>
                <a:ea typeface="+mn-ea"/>
                <a:cs typeface="+mn-cs"/>
              </a:rPr>
              <a:t>From September 2013, schools will be held to account over how they spend their additional, ring-fenced funding. </a:t>
            </a:r>
            <a:r>
              <a:rPr kumimoji="0" lang="en-GB" sz="2400" b="0" i="0" u="none" strike="noStrike" kern="1200" cap="none" spc="0" normalizeH="0" baseline="0" noProof="0" dirty="0" err="1" smtClean="0">
                <a:ln>
                  <a:noFill/>
                </a:ln>
                <a:effectLst/>
                <a:uLnTx/>
                <a:uFillTx/>
                <a:latin typeface="+mn-lt"/>
                <a:ea typeface="+mn-ea"/>
                <a:cs typeface="+mn-cs"/>
              </a:rPr>
              <a:t>Ofsted</a:t>
            </a:r>
            <a:r>
              <a:rPr kumimoji="0" lang="en-GB" sz="2400" b="0" i="0" u="none" strike="noStrike" kern="1200" cap="none" spc="0" normalizeH="0" baseline="0" noProof="0" dirty="0" smtClean="0">
                <a:ln>
                  <a:noFill/>
                </a:ln>
                <a:effectLst/>
                <a:uLnTx/>
                <a:uFillTx/>
                <a:latin typeface="+mn-lt"/>
                <a:ea typeface="+mn-ea"/>
                <a:cs typeface="+mn-cs"/>
              </a:rPr>
              <a:t> will strengthen the coverage of PE and sport within the 'Inspectors’ handbook' and supporting guidance so that both schools and inspectors know how sport and PE will be assessed in future as part of the school’s overall provision.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400" b="0" i="0" u="none" strike="noStrike" kern="1200" cap="none" spc="0" normalizeH="0" baseline="0" noProof="0" dirty="0" smtClean="0">
                <a:ln>
                  <a:noFill/>
                </a:ln>
                <a:effectLst/>
                <a:uLnTx/>
                <a:uFillTx/>
                <a:latin typeface="+mn-lt"/>
                <a:ea typeface="+mn-ea"/>
                <a:cs typeface="+mn-cs"/>
              </a:rPr>
              <a:t>One year on, </a:t>
            </a:r>
            <a:r>
              <a:rPr kumimoji="0" lang="en-GB" sz="2400" b="0" i="0" u="none" strike="noStrike" kern="1200" cap="none" spc="0" normalizeH="0" baseline="0" noProof="0" dirty="0" err="1" smtClean="0">
                <a:ln>
                  <a:noFill/>
                </a:ln>
                <a:effectLst/>
                <a:uLnTx/>
                <a:uFillTx/>
                <a:latin typeface="+mn-lt"/>
                <a:ea typeface="+mn-ea"/>
                <a:cs typeface="+mn-cs"/>
              </a:rPr>
              <a:t>Ofsted</a:t>
            </a:r>
            <a:r>
              <a:rPr kumimoji="0" lang="en-GB" sz="2400" b="0" i="0" u="none" strike="noStrike" kern="1200" cap="none" spc="0" normalizeH="0" baseline="0" noProof="0" dirty="0" smtClean="0">
                <a:ln>
                  <a:noFill/>
                </a:ln>
                <a:effectLst/>
                <a:uLnTx/>
                <a:uFillTx/>
                <a:latin typeface="+mn-lt"/>
                <a:ea typeface="+mn-ea"/>
                <a:cs typeface="+mn-cs"/>
              </a:rPr>
              <a:t> will carry out a survey reporting on the first year’s expenditure of additional funding and its impact.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400" b="0" i="0" u="none" strike="noStrike" kern="1200" cap="none" spc="0" normalizeH="0" baseline="0" noProof="0" dirty="0" smtClean="0">
                <a:ln>
                  <a:noFill/>
                </a:ln>
                <a:effectLst/>
                <a:uLnTx/>
                <a:uFillTx/>
                <a:latin typeface="+mn-lt"/>
                <a:ea typeface="+mn-ea"/>
                <a:cs typeface="+mn-cs"/>
              </a:rPr>
              <a:t>Schools will also be required to include details of their provision of PE and sport on their website, alongside details of their broader curriculum, so that parents can compare sports provision between schools, both within and beyond the school day</a:t>
            </a:r>
            <a:r>
              <a:rPr kumimoji="0" lang="en-GB" sz="3200" b="0" i="0" u="none" strike="noStrike" kern="1200" cap="none" spc="0" normalizeH="0" baseline="0" noProof="0" dirty="0" smtClean="0">
                <a:ln>
                  <a:noFill/>
                </a:ln>
                <a:effectLst/>
                <a:uLnTx/>
                <a:uFillTx/>
                <a:latin typeface="+mn-lt"/>
                <a:ea typeface="+mn-ea"/>
                <a:cs typeface="+mn-cs"/>
              </a:rPr>
              <a: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ments for YST presentation - logo backs option 3 test v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2"/>
          <p:cNvSpPr txBox="1">
            <a:spLocks/>
          </p:cNvSpPr>
          <p:nvPr/>
        </p:nvSpPr>
        <p:spPr>
          <a:xfrm>
            <a:off x="609600" y="274638"/>
            <a:ext cx="7920251" cy="1143000"/>
          </a:xfrm>
          <a:prstGeom prst="rect">
            <a:avLst/>
          </a:prstGeom>
        </p:spPr>
        <p:txBody>
          <a:bodyPr vert="horz" lIns="91440" tIns="45720" rIns="91440" bIns="45720" rtlCol="0" anchor="ctr">
            <a:normAutofit fontScale="90000" lnSpcReduction="20000"/>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70C0"/>
                </a:solidFill>
                <a:effectLst/>
                <a:uLnTx/>
                <a:uFillTx/>
                <a:latin typeface="+mj-lt"/>
                <a:ea typeface="+mj-ea"/>
                <a:cs typeface="+mj-cs"/>
              </a:rPr>
              <a:t>Purpose of funding:</a:t>
            </a: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1"/>
          <p:cNvSpPr txBox="1">
            <a:spLocks/>
          </p:cNvSpPr>
          <p:nvPr/>
        </p:nvSpPr>
        <p:spPr>
          <a:xfrm>
            <a:off x="609600" y="859809"/>
            <a:ext cx="8229600" cy="5328592"/>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Possible uses for the funding might include: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hiring </a:t>
            </a:r>
            <a:r>
              <a:rPr kumimoji="0" lang="en-GB" sz="2000" b="1" i="0" u="none" strike="noStrike" kern="1200" cap="none" spc="0" normalizeH="0" baseline="0" noProof="0" dirty="0" smtClean="0">
                <a:ln>
                  <a:noFill/>
                </a:ln>
                <a:effectLst/>
                <a:uLnTx/>
                <a:uFillTx/>
                <a:latin typeface="+mn-lt"/>
                <a:ea typeface="+mn-ea"/>
                <a:cs typeface="+mn-cs"/>
              </a:rPr>
              <a:t>specialist PE teachers </a:t>
            </a:r>
            <a:r>
              <a:rPr kumimoji="0" lang="en-GB" sz="2000" b="0" i="0" u="none" strike="noStrike" kern="1200" cap="none" spc="0" normalizeH="0" baseline="0" noProof="0" dirty="0" smtClean="0">
                <a:ln>
                  <a:noFill/>
                </a:ln>
                <a:effectLst/>
                <a:uLnTx/>
                <a:uFillTx/>
                <a:latin typeface="+mn-lt"/>
                <a:ea typeface="+mn-ea"/>
                <a:cs typeface="+mn-cs"/>
              </a:rPr>
              <a:t>or qualified sports coaches to work with primary teachers when teaching PE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supporting and engaging  the least active children through new or additional </a:t>
            </a:r>
            <a:r>
              <a:rPr kumimoji="0" lang="en-GB" sz="2000" b="1" i="0" u="none" strike="noStrike" kern="1200" cap="none" spc="0" normalizeH="0" baseline="0" noProof="0" dirty="0" smtClean="0">
                <a:ln>
                  <a:noFill/>
                </a:ln>
                <a:effectLst/>
                <a:uLnTx/>
                <a:uFillTx/>
                <a:latin typeface="+mn-lt"/>
                <a:ea typeface="+mn-ea"/>
                <a:cs typeface="+mn-cs"/>
              </a:rPr>
              <a:t>Change4Life clubs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paying for </a:t>
            </a:r>
            <a:r>
              <a:rPr kumimoji="0" lang="en-GB" sz="2000" b="1" i="0" u="none" strike="noStrike" kern="1200" cap="none" spc="0" normalizeH="0" baseline="0" noProof="0" dirty="0" smtClean="0">
                <a:ln>
                  <a:noFill/>
                </a:ln>
                <a:effectLst/>
                <a:uLnTx/>
                <a:uFillTx/>
                <a:latin typeface="+mn-lt"/>
                <a:ea typeface="+mn-ea"/>
                <a:cs typeface="+mn-cs"/>
              </a:rPr>
              <a:t>professional development </a:t>
            </a:r>
            <a:r>
              <a:rPr kumimoji="0" lang="en-GB" sz="2000" b="0" i="0" u="none" strike="noStrike" kern="1200" cap="none" spc="0" normalizeH="0" baseline="0" noProof="0" dirty="0" smtClean="0">
                <a:ln>
                  <a:noFill/>
                </a:ln>
                <a:effectLst/>
                <a:uLnTx/>
                <a:uFillTx/>
                <a:latin typeface="+mn-lt"/>
                <a:ea typeface="+mn-ea"/>
                <a:cs typeface="+mn-cs"/>
              </a:rPr>
              <a:t>opportunities for teachers in PE and sport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providing cover to </a:t>
            </a:r>
            <a:r>
              <a:rPr kumimoji="0" lang="en-GB" sz="2000" b="1" i="0" u="none" strike="noStrike" kern="1200" cap="none" spc="0" normalizeH="0" baseline="0" noProof="0" dirty="0" smtClean="0">
                <a:ln>
                  <a:noFill/>
                </a:ln>
                <a:effectLst/>
                <a:uLnTx/>
                <a:uFillTx/>
                <a:latin typeface="+mn-lt"/>
                <a:ea typeface="+mn-ea"/>
                <a:cs typeface="+mn-cs"/>
              </a:rPr>
              <a:t>release primary teachers </a:t>
            </a:r>
            <a:r>
              <a:rPr kumimoji="0" lang="en-GB" sz="2000" b="0" i="0" u="none" strike="noStrike" kern="1200" cap="none" spc="0" normalizeH="0" baseline="0" noProof="0" dirty="0" smtClean="0">
                <a:ln>
                  <a:noFill/>
                </a:ln>
                <a:effectLst/>
                <a:uLnTx/>
                <a:uFillTx/>
                <a:latin typeface="+mn-lt"/>
                <a:ea typeface="+mn-ea"/>
                <a:cs typeface="+mn-cs"/>
              </a:rPr>
              <a:t>for professional development in PE and sport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running </a:t>
            </a:r>
            <a:r>
              <a:rPr kumimoji="0" lang="en-GB" sz="2000" b="1" i="0" u="none" strike="noStrike" kern="1200" cap="none" spc="0" normalizeH="0" baseline="0" noProof="0" dirty="0" smtClean="0">
                <a:ln>
                  <a:noFill/>
                </a:ln>
                <a:effectLst/>
                <a:uLnTx/>
                <a:uFillTx/>
                <a:latin typeface="+mn-lt"/>
                <a:ea typeface="+mn-ea"/>
                <a:cs typeface="+mn-cs"/>
              </a:rPr>
              <a:t>sport competitions</a:t>
            </a:r>
            <a:r>
              <a:rPr kumimoji="0" lang="en-GB" sz="2000" b="0" i="0" u="none" strike="noStrike" kern="1200" cap="none" spc="0" normalizeH="0" baseline="0" noProof="0" dirty="0" smtClean="0">
                <a:ln>
                  <a:noFill/>
                </a:ln>
                <a:effectLst/>
                <a:uLnTx/>
                <a:uFillTx/>
                <a:latin typeface="+mn-lt"/>
                <a:ea typeface="+mn-ea"/>
                <a:cs typeface="+mn-cs"/>
              </a:rPr>
              <a:t>, or increasing pupils’ participation in the School Games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buying quality assured professional development modules or </a:t>
            </a:r>
            <a:r>
              <a:rPr kumimoji="0" lang="en-GB" sz="2000" b="1" i="0" u="none" strike="noStrike" kern="1200" cap="none" spc="0" normalizeH="0" baseline="0" noProof="0" dirty="0" smtClean="0">
                <a:ln>
                  <a:noFill/>
                </a:ln>
                <a:effectLst/>
                <a:uLnTx/>
                <a:uFillTx/>
                <a:latin typeface="+mn-lt"/>
                <a:ea typeface="+mn-ea"/>
                <a:cs typeface="+mn-cs"/>
              </a:rPr>
              <a:t>materials for PE and sport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providing places for pupils on </a:t>
            </a:r>
            <a:r>
              <a:rPr kumimoji="0" lang="en-GB" sz="2000" b="1" i="0" u="none" strike="noStrike" kern="1200" cap="none" spc="0" normalizeH="0" baseline="0" noProof="0" dirty="0" smtClean="0">
                <a:ln>
                  <a:noFill/>
                </a:ln>
                <a:effectLst/>
                <a:uLnTx/>
                <a:uFillTx/>
                <a:latin typeface="+mn-lt"/>
                <a:ea typeface="+mn-ea"/>
                <a:cs typeface="+mn-cs"/>
              </a:rPr>
              <a:t>after school sports clubs </a:t>
            </a:r>
            <a:r>
              <a:rPr kumimoji="0" lang="en-GB" sz="2000" b="0" i="0" u="none" strike="noStrike" kern="1200" cap="none" spc="0" normalizeH="0" baseline="0" noProof="0" dirty="0" smtClean="0">
                <a:ln>
                  <a:noFill/>
                </a:ln>
                <a:effectLst/>
                <a:uLnTx/>
                <a:uFillTx/>
                <a:latin typeface="+mn-lt"/>
                <a:ea typeface="+mn-ea"/>
                <a:cs typeface="+mn-cs"/>
              </a:rPr>
              <a:t>and </a:t>
            </a:r>
            <a:r>
              <a:rPr kumimoji="0" lang="en-GB" sz="2000" b="1" i="0" u="none" strike="noStrike" kern="1200" cap="none" spc="0" normalizeH="0" baseline="0" noProof="0" dirty="0" smtClean="0">
                <a:ln>
                  <a:noFill/>
                </a:ln>
                <a:effectLst/>
                <a:uLnTx/>
                <a:uFillTx/>
                <a:latin typeface="+mn-lt"/>
                <a:ea typeface="+mn-ea"/>
                <a:cs typeface="+mn-cs"/>
              </a:rPr>
              <a:t>holiday clubs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effectLst/>
                <a:uLnTx/>
                <a:uFillTx/>
                <a:latin typeface="+mn-lt"/>
                <a:ea typeface="+mn-ea"/>
                <a:cs typeface="+mn-cs"/>
              </a:rPr>
              <a:t>pooling the additional funding with that of other local schools</a:t>
            </a:r>
            <a:r>
              <a:rPr kumimoji="0" lang="en-GB"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GB"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211837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4955</TotalTime>
  <Words>2802</Words>
  <Application>Microsoft Office PowerPoint</Application>
  <PresentationFormat>On-screen Show (4:3)</PresentationFormat>
  <Paragraphs>406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Youth Sport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Barnes-Wright</dc:creator>
  <cp:lastModifiedBy>Paul</cp:lastModifiedBy>
  <cp:revision>273</cp:revision>
  <cp:lastPrinted>2013-03-25T10:58:23Z</cp:lastPrinted>
  <dcterms:created xsi:type="dcterms:W3CDTF">2013-03-25T09:43:52Z</dcterms:created>
  <dcterms:modified xsi:type="dcterms:W3CDTF">2016-04-26T09:46:43Z</dcterms:modified>
</cp:coreProperties>
</file>